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8" r:id="rId23"/>
    <p:sldId id="279" r:id="rId24"/>
    <p:sldId id="277" r:id="rId2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0" d="100"/>
          <a:sy n="80" d="100"/>
        </p:scale>
        <p:origin x="-1445" y="-8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8E9BB29-27A0-4B74-9A3A-E4A3E659236D}" type="datetimeFigureOut">
              <a:rPr lang="ru-RU" smtClean="0"/>
              <a:t>18.12.2014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9AD4FA7-9B12-444F-8362-DF52CEB095DC}" type="slidenum">
              <a:rPr lang="ru-RU" smtClean="0"/>
              <a:t>‹#›</a:t>
            </a:fld>
            <a:endParaRPr lang="ru-RU"/>
          </a:p>
        </p:txBody>
      </p:sp>
    </p:spTree>
    <p:extLst>
      <p:ext uri="{BB962C8B-B14F-4D97-AF65-F5344CB8AC3E}">
        <p14:creationId xmlns:p14="http://schemas.microsoft.com/office/powerpoint/2010/main" val="34169808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A851131-BCF0-4617-9D42-89900691CE96}" type="slidenum">
              <a:rPr lang="ru-RU" smtClean="0"/>
              <a:t>6</a:t>
            </a:fld>
            <a:endParaRPr lang="ru-RU"/>
          </a:p>
        </p:txBody>
      </p:sp>
    </p:spTree>
    <p:extLst>
      <p:ext uri="{BB962C8B-B14F-4D97-AF65-F5344CB8AC3E}">
        <p14:creationId xmlns:p14="http://schemas.microsoft.com/office/powerpoint/2010/main" val="21449741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A851131-BCF0-4617-9D42-89900691CE96}" type="slidenum">
              <a:rPr lang="ru-RU" smtClean="0"/>
              <a:t>7</a:t>
            </a:fld>
            <a:endParaRPr lang="ru-RU"/>
          </a:p>
        </p:txBody>
      </p:sp>
    </p:spTree>
    <p:extLst>
      <p:ext uri="{BB962C8B-B14F-4D97-AF65-F5344CB8AC3E}">
        <p14:creationId xmlns:p14="http://schemas.microsoft.com/office/powerpoint/2010/main" val="21449741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18.12.2014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18.12.2014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18.12.2014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18.12.2014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18.12.2014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t>18.12.2014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t>18.12.2014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t>18.12.2014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18.12.2014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18.12.2014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18.12.2014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t>18.12.2014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Группа 5"/>
          <p:cNvGrpSpPr/>
          <p:nvPr/>
        </p:nvGrpSpPr>
        <p:grpSpPr>
          <a:xfrm>
            <a:off x="-14589" y="6113462"/>
            <a:ext cx="9158589" cy="744537"/>
            <a:chOff x="-14589" y="6113462"/>
            <a:chExt cx="9158589" cy="744537"/>
          </a:xfrm>
        </p:grpSpPr>
        <p:pic>
          <p:nvPicPr>
            <p:cNvPr id="7" name="Picture 4"/>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6113462"/>
              <a:ext cx="9144000" cy="744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a:spLocks noChangeArrowheads="1"/>
            </p:cNvSpPr>
            <p:nvPr/>
          </p:nvSpPr>
          <p:spPr bwMode="auto">
            <a:xfrm>
              <a:off x="-14589" y="6281737"/>
              <a:ext cx="914400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r>
                <a:rPr lang="ru-RU" sz="2100" b="1" dirty="0">
                  <a:solidFill>
                    <a:srgbClr val="4578B5"/>
                  </a:solidFill>
                  <a:latin typeface="Calibri" pitchFamily="34" charset="0"/>
                  <a:cs typeface="Arial" charset="0"/>
                </a:rPr>
                <a:t>Министерство образования и науки Республики Татарстан</a:t>
              </a:r>
            </a:p>
          </p:txBody>
        </p:sp>
      </p:grpSp>
      <p:sp>
        <p:nvSpPr>
          <p:cNvPr id="4" name="Заголовок 3"/>
          <p:cNvSpPr>
            <a:spLocks noGrp="1"/>
          </p:cNvSpPr>
          <p:nvPr>
            <p:ph type="ctrTitle"/>
          </p:nvPr>
        </p:nvSpPr>
        <p:spPr>
          <a:xfrm>
            <a:off x="685800" y="1340768"/>
            <a:ext cx="7772400" cy="1470025"/>
          </a:xfrm>
        </p:spPr>
        <p:txBody>
          <a:bodyPr>
            <a:normAutofit fontScale="90000"/>
          </a:bodyPr>
          <a:lstStyle/>
          <a:p>
            <a:pPr marL="0" indent="0"/>
            <a:r>
              <a:rPr lang="ru-RU" b="1" dirty="0" smtClean="0">
                <a:solidFill>
                  <a:schemeClr val="accent4">
                    <a:lumMod val="75000"/>
                  </a:schemeClr>
                </a:solidFill>
                <a:effectLst>
                  <a:outerShdw blurRad="38100" dist="38100" dir="2700000" algn="tl">
                    <a:srgbClr val="000000">
                      <a:alpha val="43137"/>
                    </a:srgbClr>
                  </a:outerShdw>
                </a:effectLst>
              </a:rPr>
              <a:t>О проведении мониторинговых исследований обучающихся </a:t>
            </a:r>
            <a:br>
              <a:rPr lang="ru-RU" b="1" dirty="0" smtClean="0">
                <a:solidFill>
                  <a:schemeClr val="accent4">
                    <a:lumMod val="75000"/>
                  </a:schemeClr>
                </a:solidFill>
                <a:effectLst>
                  <a:outerShdw blurRad="38100" dist="38100" dir="2700000" algn="tl">
                    <a:srgbClr val="000000">
                      <a:alpha val="43137"/>
                    </a:srgbClr>
                  </a:outerShdw>
                </a:effectLst>
              </a:rPr>
            </a:br>
            <a:r>
              <a:rPr lang="ru-RU" b="1" dirty="0" smtClean="0">
                <a:solidFill>
                  <a:schemeClr val="accent4">
                    <a:lumMod val="75000"/>
                  </a:schemeClr>
                </a:solidFill>
                <a:effectLst>
                  <a:outerShdw blurRad="38100" dist="38100" dir="2700000" algn="tl">
                    <a:srgbClr val="000000">
                      <a:alpha val="43137"/>
                    </a:srgbClr>
                  </a:outerShdw>
                </a:effectLst>
              </a:rPr>
              <a:t>4 классов</a:t>
            </a:r>
            <a:endParaRPr lang="ru-RU" b="1" dirty="0">
              <a:solidFill>
                <a:schemeClr val="accent4">
                  <a:lumMod val="75000"/>
                </a:schemeClr>
              </a:solidFill>
              <a:effectLst>
                <a:outerShdw blurRad="38100" dist="38100" dir="2700000" algn="tl">
                  <a:srgbClr val="000000">
                    <a:alpha val="43137"/>
                  </a:srgbClr>
                </a:outerShdw>
              </a:effectLst>
            </a:endParaRPr>
          </a:p>
        </p:txBody>
      </p:sp>
      <p:sp>
        <p:nvSpPr>
          <p:cNvPr id="5" name="Подзаголовок 4"/>
          <p:cNvSpPr>
            <a:spLocks noGrp="1"/>
          </p:cNvSpPr>
          <p:nvPr>
            <p:ph type="subTitle" idx="1"/>
          </p:nvPr>
        </p:nvSpPr>
        <p:spPr>
          <a:xfrm>
            <a:off x="3851920" y="4005064"/>
            <a:ext cx="5112568" cy="2016224"/>
          </a:xfrm>
        </p:spPr>
        <p:txBody>
          <a:bodyPr>
            <a:normAutofit fontScale="70000" lnSpcReduction="20000"/>
          </a:bodyPr>
          <a:lstStyle/>
          <a:p>
            <a:pPr algn="just"/>
            <a:r>
              <a:rPr lang="ru-RU" sz="3400" dirty="0" smtClean="0">
                <a:solidFill>
                  <a:schemeClr val="tx1"/>
                </a:solidFill>
              </a:rPr>
              <a:t>С.Б. Любина</a:t>
            </a:r>
            <a:r>
              <a:rPr lang="ru-RU" sz="3400" dirty="0" smtClean="0">
                <a:solidFill>
                  <a:schemeClr val="tx1"/>
                </a:solidFill>
              </a:rPr>
              <a:t>, </a:t>
            </a:r>
            <a:endParaRPr lang="ru-RU" sz="3400" dirty="0" smtClean="0">
              <a:solidFill>
                <a:schemeClr val="tx1"/>
              </a:solidFill>
            </a:endParaRPr>
          </a:p>
          <a:p>
            <a:pPr algn="just"/>
            <a:r>
              <a:rPr lang="ru-RU" sz="3400" smtClean="0">
                <a:solidFill>
                  <a:schemeClr val="tx1"/>
                </a:solidFill>
              </a:rPr>
              <a:t>Ведущий консультант</a:t>
            </a:r>
            <a:r>
              <a:rPr lang="ru-RU" sz="3400" smtClean="0">
                <a:solidFill>
                  <a:schemeClr val="tx1"/>
                </a:solidFill>
              </a:rPr>
              <a:t> </a:t>
            </a:r>
            <a:r>
              <a:rPr lang="ru-RU" sz="3400" dirty="0" smtClean="0">
                <a:solidFill>
                  <a:schemeClr val="tx1"/>
                </a:solidFill>
              </a:rPr>
              <a:t>отдела общего образования и итоговой аттестации обучающихся </a:t>
            </a:r>
          </a:p>
          <a:p>
            <a:pPr algn="just"/>
            <a:r>
              <a:rPr lang="ru-RU" sz="3400" dirty="0" smtClean="0">
                <a:solidFill>
                  <a:schemeClr val="tx1"/>
                </a:solidFill>
              </a:rPr>
              <a:t>Министерства образования и науки Республики Татарстан </a:t>
            </a:r>
            <a:endParaRPr lang="ru-RU" sz="3400" dirty="0">
              <a:solidFill>
                <a:schemeClr val="tx1"/>
              </a:solidFill>
            </a:endParaRPr>
          </a:p>
          <a:p>
            <a:endParaRPr lang="ru-RU" dirty="0"/>
          </a:p>
        </p:txBody>
      </p:sp>
    </p:spTree>
    <p:extLst>
      <p:ext uri="{BB962C8B-B14F-4D97-AF65-F5344CB8AC3E}">
        <p14:creationId xmlns:p14="http://schemas.microsoft.com/office/powerpoint/2010/main" val="39227395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solidFill>
                  <a:schemeClr val="accent4">
                    <a:lumMod val="75000"/>
                  </a:schemeClr>
                </a:solidFill>
                <a:effectLst>
                  <a:outerShdw blurRad="38100" dist="38100" dir="2700000" algn="tl">
                    <a:srgbClr val="000000">
                      <a:alpha val="43137"/>
                    </a:srgbClr>
                  </a:outerShdw>
                </a:effectLst>
              </a:rPr>
              <a:t>Результат диагностической работы по математике </a:t>
            </a:r>
            <a:endParaRPr lang="ru-RU" b="1" dirty="0">
              <a:solidFill>
                <a:schemeClr val="accent4">
                  <a:lumMod val="75000"/>
                </a:schemeClr>
              </a:solidFill>
              <a:effectLst>
                <a:outerShdw blurRad="38100" dist="38100" dir="2700000" algn="tl">
                  <a:srgbClr val="000000">
                    <a:alpha val="43137"/>
                  </a:srgbClr>
                </a:outerShdw>
              </a:effectLst>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3022049058"/>
              </p:ext>
            </p:extLst>
          </p:nvPr>
        </p:nvGraphicFramePr>
        <p:xfrm>
          <a:off x="683568" y="1700806"/>
          <a:ext cx="7704856" cy="4248475"/>
        </p:xfrm>
        <a:graphic>
          <a:graphicData uri="http://schemas.openxmlformats.org/drawingml/2006/table">
            <a:tbl>
              <a:tblPr firstRow="1" firstCol="1" lastRow="1" lastCol="1" bandRow="1" bandCol="1">
                <a:tableStyleId>{5C22544A-7EE6-4342-B048-85BDC9FD1C3A}</a:tableStyleId>
              </a:tblPr>
              <a:tblGrid>
                <a:gridCol w="4622913"/>
                <a:gridCol w="3081943"/>
              </a:tblGrid>
              <a:tr h="849695">
                <a:tc gridSpan="2">
                  <a:txBody>
                    <a:bodyPr/>
                    <a:lstStyle/>
                    <a:p>
                      <a:pPr algn="ctr">
                        <a:spcAft>
                          <a:spcPts val="0"/>
                        </a:spcAft>
                      </a:pPr>
                      <a:r>
                        <a:rPr lang="ru-RU" sz="2400" dirty="0">
                          <a:solidFill>
                            <a:schemeClr val="tx1"/>
                          </a:solidFill>
                          <a:effectLst/>
                        </a:rPr>
                        <a:t>Математика</a:t>
                      </a:r>
                      <a:endParaRPr lang="ru-RU" sz="2400" dirty="0">
                        <a:solidFill>
                          <a:schemeClr val="tx1"/>
                        </a:solidFill>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ru-RU"/>
                    </a:p>
                  </a:txBody>
                  <a:tcPr/>
                </a:tc>
              </a:tr>
              <a:tr h="849695">
                <a:tc>
                  <a:txBody>
                    <a:bodyPr/>
                    <a:lstStyle/>
                    <a:p>
                      <a:pPr>
                        <a:spcAft>
                          <a:spcPts val="0"/>
                        </a:spcAft>
                      </a:pPr>
                      <a:r>
                        <a:rPr lang="ru-RU" sz="2400" dirty="0">
                          <a:solidFill>
                            <a:schemeClr val="tx1"/>
                          </a:solidFill>
                          <a:effectLst/>
                        </a:rPr>
                        <a:t>Средний первичный балл</a:t>
                      </a:r>
                      <a:endParaRPr lang="ru-RU" sz="2400" dirty="0">
                        <a:solidFill>
                          <a:schemeClr val="tx1"/>
                        </a:solidFill>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2400">
                          <a:solidFill>
                            <a:schemeClr val="tx1"/>
                          </a:solidFill>
                          <a:effectLst/>
                        </a:rPr>
                        <a:t>19,77</a:t>
                      </a:r>
                      <a:endParaRPr lang="ru-RU" sz="2400">
                        <a:solidFill>
                          <a:schemeClr val="tx1"/>
                        </a:solidFill>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849695">
                <a:tc>
                  <a:txBody>
                    <a:bodyPr/>
                    <a:lstStyle/>
                    <a:p>
                      <a:pPr>
                        <a:spcAft>
                          <a:spcPts val="0"/>
                        </a:spcAft>
                      </a:pPr>
                      <a:r>
                        <a:rPr lang="ru-RU" sz="2400" dirty="0">
                          <a:solidFill>
                            <a:schemeClr val="tx1"/>
                          </a:solidFill>
                          <a:effectLst/>
                        </a:rPr>
                        <a:t>Средний балл (тестовый)</a:t>
                      </a:r>
                      <a:endParaRPr lang="ru-RU" sz="2400" dirty="0">
                        <a:solidFill>
                          <a:schemeClr val="tx1"/>
                        </a:solidFill>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2400" dirty="0">
                          <a:solidFill>
                            <a:schemeClr val="tx1"/>
                          </a:solidFill>
                          <a:effectLst/>
                        </a:rPr>
                        <a:t>68,16</a:t>
                      </a:r>
                      <a:endParaRPr lang="ru-RU" sz="2400" dirty="0">
                        <a:solidFill>
                          <a:schemeClr val="tx1"/>
                        </a:solidFill>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849695">
                <a:tc>
                  <a:txBody>
                    <a:bodyPr/>
                    <a:lstStyle/>
                    <a:p>
                      <a:pPr>
                        <a:spcAft>
                          <a:spcPts val="0"/>
                        </a:spcAft>
                      </a:pPr>
                      <a:r>
                        <a:rPr lang="ru-RU" sz="2400" dirty="0">
                          <a:solidFill>
                            <a:schemeClr val="tx1"/>
                          </a:solidFill>
                          <a:effectLst/>
                        </a:rPr>
                        <a:t>Средняя оценка за 2 четверть</a:t>
                      </a:r>
                      <a:endParaRPr lang="ru-RU" sz="2400" dirty="0">
                        <a:solidFill>
                          <a:schemeClr val="tx1"/>
                        </a:solidFill>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2400" dirty="0">
                          <a:solidFill>
                            <a:schemeClr val="tx1"/>
                          </a:solidFill>
                          <a:effectLst/>
                        </a:rPr>
                        <a:t>3,9</a:t>
                      </a:r>
                      <a:endParaRPr lang="ru-RU" sz="2400" dirty="0">
                        <a:solidFill>
                          <a:schemeClr val="tx1"/>
                        </a:solidFill>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849695">
                <a:tc>
                  <a:txBody>
                    <a:bodyPr/>
                    <a:lstStyle/>
                    <a:p>
                      <a:pPr>
                        <a:spcAft>
                          <a:spcPts val="0"/>
                        </a:spcAft>
                      </a:pPr>
                      <a:r>
                        <a:rPr lang="ru-RU" sz="2400" dirty="0">
                          <a:solidFill>
                            <a:schemeClr val="tx1"/>
                          </a:solidFill>
                          <a:effectLst/>
                        </a:rPr>
                        <a:t>Средняя оценка за диагностическую работу</a:t>
                      </a:r>
                      <a:endParaRPr lang="ru-RU" sz="2400" dirty="0">
                        <a:solidFill>
                          <a:schemeClr val="tx1"/>
                        </a:solidFill>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ru-RU" sz="2400" dirty="0">
                          <a:solidFill>
                            <a:schemeClr val="tx1"/>
                          </a:solidFill>
                          <a:effectLst/>
                        </a:rPr>
                        <a:t>4,36</a:t>
                      </a:r>
                      <a:endParaRPr lang="ru-RU" sz="2400" dirty="0">
                        <a:solidFill>
                          <a:schemeClr val="tx1"/>
                        </a:solidFill>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grpSp>
        <p:nvGrpSpPr>
          <p:cNvPr id="5" name="Группа 4"/>
          <p:cNvGrpSpPr/>
          <p:nvPr/>
        </p:nvGrpSpPr>
        <p:grpSpPr>
          <a:xfrm>
            <a:off x="-14589" y="6113462"/>
            <a:ext cx="9158589" cy="744537"/>
            <a:chOff x="-14589" y="6113462"/>
            <a:chExt cx="9158589" cy="744537"/>
          </a:xfrm>
        </p:grpSpPr>
        <p:pic>
          <p:nvPicPr>
            <p:cNvPr id="6" name="Picture 4"/>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6113462"/>
              <a:ext cx="9144000" cy="744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a:spLocks noChangeArrowheads="1"/>
            </p:cNvSpPr>
            <p:nvPr/>
          </p:nvSpPr>
          <p:spPr bwMode="auto">
            <a:xfrm>
              <a:off x="-14589" y="6281737"/>
              <a:ext cx="914400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r>
                <a:rPr lang="ru-RU" sz="2100" b="1" dirty="0">
                  <a:solidFill>
                    <a:srgbClr val="4578B5"/>
                  </a:solidFill>
                  <a:latin typeface="Calibri" pitchFamily="34" charset="0"/>
                  <a:cs typeface="Arial" charset="0"/>
                </a:rPr>
                <a:t>Министерство образования и науки Республики Татарстан</a:t>
              </a:r>
            </a:p>
          </p:txBody>
        </p:sp>
      </p:grpSp>
    </p:spTree>
    <p:extLst>
      <p:ext uri="{BB962C8B-B14F-4D97-AF65-F5344CB8AC3E}">
        <p14:creationId xmlns:p14="http://schemas.microsoft.com/office/powerpoint/2010/main" val="27752783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14589" y="6113462"/>
            <a:ext cx="9158589" cy="744537"/>
            <a:chOff x="-14589" y="6113462"/>
            <a:chExt cx="9158589" cy="744537"/>
          </a:xfrm>
        </p:grpSpPr>
        <p:pic>
          <p:nvPicPr>
            <p:cNvPr id="5" name="Picture 4"/>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6113462"/>
              <a:ext cx="9144000" cy="744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a:spLocks noChangeArrowheads="1"/>
            </p:cNvSpPr>
            <p:nvPr/>
          </p:nvSpPr>
          <p:spPr bwMode="auto">
            <a:xfrm>
              <a:off x="-14589" y="6281737"/>
              <a:ext cx="914400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r>
                <a:rPr lang="ru-RU" sz="2100" b="1" dirty="0">
                  <a:solidFill>
                    <a:srgbClr val="4578B5"/>
                  </a:solidFill>
                  <a:latin typeface="Calibri" pitchFamily="34" charset="0"/>
                  <a:cs typeface="Arial" charset="0"/>
                </a:rPr>
                <a:t>Министерство образования и науки Республики Татарстан</a:t>
              </a:r>
            </a:p>
          </p:txBody>
        </p:sp>
      </p:grpSp>
      <p:sp>
        <p:nvSpPr>
          <p:cNvPr id="2" name="Заголовок 1"/>
          <p:cNvSpPr>
            <a:spLocks noGrp="1"/>
          </p:cNvSpPr>
          <p:nvPr>
            <p:ph type="title"/>
          </p:nvPr>
        </p:nvSpPr>
        <p:spPr/>
        <p:txBody>
          <a:bodyPr>
            <a:normAutofit fontScale="90000"/>
          </a:bodyPr>
          <a:lstStyle/>
          <a:p>
            <a:r>
              <a:rPr lang="ru-RU" b="1" dirty="0" smtClean="0">
                <a:solidFill>
                  <a:schemeClr val="accent4">
                    <a:lumMod val="75000"/>
                  </a:schemeClr>
                </a:solidFill>
                <a:effectLst>
                  <a:outerShdw blurRad="38100" dist="38100" dir="2700000" algn="tl">
                    <a:srgbClr val="000000">
                      <a:alpha val="43137"/>
                    </a:srgbClr>
                  </a:outerShdw>
                </a:effectLst>
              </a:rPr>
              <a:t>Наиболее распространенные УМК по математике</a:t>
            </a:r>
            <a:endParaRPr lang="ru-RU" b="1" dirty="0">
              <a:solidFill>
                <a:schemeClr val="accent4">
                  <a:lumMod val="75000"/>
                </a:schemeClr>
              </a:solidFill>
              <a:effectLst>
                <a:outerShdw blurRad="38100" dist="38100" dir="2700000" algn="tl">
                  <a:srgbClr val="000000">
                    <a:alpha val="43137"/>
                  </a:srgbClr>
                </a:outerShdw>
              </a:effectLst>
            </a:endParaRPr>
          </a:p>
        </p:txBody>
      </p:sp>
      <p:pic>
        <p:nvPicPr>
          <p:cNvPr id="3074"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2377" y="1556791"/>
            <a:ext cx="8800465" cy="47249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060248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Группа 4"/>
          <p:cNvGrpSpPr/>
          <p:nvPr/>
        </p:nvGrpSpPr>
        <p:grpSpPr>
          <a:xfrm>
            <a:off x="-14589" y="6113462"/>
            <a:ext cx="9158589" cy="744537"/>
            <a:chOff x="-14589" y="6113462"/>
            <a:chExt cx="9158589" cy="744537"/>
          </a:xfrm>
        </p:grpSpPr>
        <p:pic>
          <p:nvPicPr>
            <p:cNvPr id="6" name="Picture 4"/>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6113462"/>
              <a:ext cx="9144000" cy="744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a:spLocks noChangeArrowheads="1"/>
            </p:cNvSpPr>
            <p:nvPr/>
          </p:nvSpPr>
          <p:spPr bwMode="auto">
            <a:xfrm>
              <a:off x="-14589" y="6281737"/>
              <a:ext cx="914400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r>
                <a:rPr lang="ru-RU" sz="2100" b="1" dirty="0">
                  <a:solidFill>
                    <a:srgbClr val="4578B5"/>
                  </a:solidFill>
                  <a:latin typeface="Calibri" pitchFamily="34" charset="0"/>
                  <a:cs typeface="Arial" charset="0"/>
                </a:rPr>
                <a:t>Министерство образования и науки Республики Татарстан</a:t>
              </a:r>
            </a:p>
          </p:txBody>
        </p:sp>
      </p:grpSp>
      <p:sp>
        <p:nvSpPr>
          <p:cNvPr id="2" name="Заголовок 1"/>
          <p:cNvSpPr>
            <a:spLocks noGrp="1"/>
          </p:cNvSpPr>
          <p:nvPr>
            <p:ph type="title"/>
          </p:nvPr>
        </p:nvSpPr>
        <p:spPr/>
        <p:txBody>
          <a:bodyPr>
            <a:normAutofit fontScale="90000"/>
          </a:bodyPr>
          <a:lstStyle/>
          <a:p>
            <a:r>
              <a:rPr lang="ru-RU" b="1" dirty="0" smtClean="0">
                <a:solidFill>
                  <a:schemeClr val="accent4">
                    <a:lumMod val="75000"/>
                  </a:schemeClr>
                </a:solidFill>
                <a:effectLst>
                  <a:outerShdw blurRad="38100" dist="38100" dir="2700000" algn="tl">
                    <a:srgbClr val="000000">
                      <a:alpha val="43137"/>
                    </a:srgbClr>
                  </a:outerShdw>
                </a:effectLst>
              </a:rPr>
              <a:t>Качество знаний обучающихся по разным УМК</a:t>
            </a:r>
            <a:endParaRPr lang="ru-RU" b="1" dirty="0">
              <a:solidFill>
                <a:schemeClr val="accent4">
                  <a:lumMod val="75000"/>
                </a:schemeClr>
              </a:solidFill>
              <a:effectLst>
                <a:outerShdw blurRad="38100" dist="38100" dir="2700000" algn="tl">
                  <a:srgbClr val="000000">
                    <a:alpha val="43137"/>
                  </a:srgbClr>
                </a:outerShdw>
              </a:effectLst>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676805814"/>
              </p:ext>
            </p:extLst>
          </p:nvPr>
        </p:nvGraphicFramePr>
        <p:xfrm>
          <a:off x="251520" y="1844824"/>
          <a:ext cx="8424936" cy="4464495"/>
        </p:xfrm>
        <a:graphic>
          <a:graphicData uri="http://schemas.openxmlformats.org/drawingml/2006/table">
            <a:tbl>
              <a:tblPr>
                <a:tableStyleId>{5C22544A-7EE6-4342-B048-85BDC9FD1C3A}</a:tableStyleId>
              </a:tblPr>
              <a:tblGrid>
                <a:gridCol w="2036664"/>
                <a:gridCol w="1142952"/>
                <a:gridCol w="744492"/>
                <a:gridCol w="725940"/>
                <a:gridCol w="725940"/>
                <a:gridCol w="725940"/>
                <a:gridCol w="1306692"/>
                <a:gridCol w="1016316"/>
              </a:tblGrid>
              <a:tr h="496055">
                <a:tc>
                  <a:txBody>
                    <a:bodyPr/>
                    <a:lstStyle/>
                    <a:p>
                      <a:pPr>
                        <a:spcAft>
                          <a:spcPts val="0"/>
                        </a:spcAft>
                      </a:pPr>
                      <a:r>
                        <a:rPr lang="ru-RU" sz="1600" dirty="0">
                          <a:effectLst/>
                        </a:rPr>
                        <a:t>УМК</a:t>
                      </a:r>
                      <a:endParaRPr lang="ru-RU" sz="1600" dirty="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ru-RU" sz="1600">
                          <a:effectLst/>
                        </a:rPr>
                        <a:t>Количество</a:t>
                      </a:r>
                      <a:endParaRPr lang="ru-RU" sz="160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ru-RU" sz="1600">
                          <a:effectLst/>
                        </a:rPr>
                        <a:t>на "2"</a:t>
                      </a:r>
                      <a:endParaRPr lang="ru-RU" sz="160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ru-RU" sz="1600">
                          <a:effectLst/>
                        </a:rPr>
                        <a:t>на "3"</a:t>
                      </a:r>
                      <a:endParaRPr lang="ru-RU" sz="160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ru-RU" sz="1600">
                          <a:effectLst/>
                        </a:rPr>
                        <a:t>на "4"</a:t>
                      </a:r>
                      <a:endParaRPr lang="ru-RU" sz="160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ru-RU" sz="1600">
                          <a:effectLst/>
                        </a:rPr>
                        <a:t>на "5"</a:t>
                      </a:r>
                      <a:endParaRPr lang="ru-RU" sz="160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ru-RU" sz="1600">
                          <a:effectLst/>
                        </a:rPr>
                        <a:t>успеваемость</a:t>
                      </a:r>
                      <a:endParaRPr lang="ru-RU" sz="160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ru-RU" sz="1600">
                          <a:effectLst/>
                        </a:rPr>
                        <a:t>качество</a:t>
                      </a:r>
                      <a:endParaRPr lang="ru-RU" sz="160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96055">
                <a:tc>
                  <a:txBody>
                    <a:bodyPr/>
                    <a:lstStyle/>
                    <a:p>
                      <a:pPr>
                        <a:spcAft>
                          <a:spcPts val="0"/>
                        </a:spcAft>
                      </a:pPr>
                      <a:r>
                        <a:rPr lang="ru-RU" sz="1600" dirty="0">
                          <a:effectLst/>
                        </a:rPr>
                        <a:t>Школа России</a:t>
                      </a:r>
                      <a:endParaRPr lang="ru-RU" sz="1600" dirty="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600">
                          <a:effectLst/>
                        </a:rPr>
                        <a:t>16008</a:t>
                      </a:r>
                      <a:endParaRPr lang="ru-RU" sz="160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600">
                          <a:effectLst/>
                        </a:rPr>
                        <a:t>550</a:t>
                      </a:r>
                      <a:endParaRPr lang="ru-RU" sz="160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600">
                          <a:effectLst/>
                        </a:rPr>
                        <a:t>2378</a:t>
                      </a:r>
                      <a:endParaRPr lang="ru-RU" sz="160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600">
                          <a:effectLst/>
                        </a:rPr>
                        <a:t>5035</a:t>
                      </a:r>
                      <a:endParaRPr lang="ru-RU" sz="160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600">
                          <a:effectLst/>
                        </a:rPr>
                        <a:t>8045</a:t>
                      </a:r>
                      <a:endParaRPr lang="ru-RU" sz="160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600">
                          <a:effectLst/>
                        </a:rPr>
                        <a:t>96,56</a:t>
                      </a:r>
                      <a:endParaRPr lang="ru-RU" sz="160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600">
                          <a:effectLst/>
                        </a:rPr>
                        <a:t>81,71</a:t>
                      </a:r>
                      <a:endParaRPr lang="ru-RU" sz="160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96055">
                <a:tc>
                  <a:txBody>
                    <a:bodyPr/>
                    <a:lstStyle/>
                    <a:p>
                      <a:pPr>
                        <a:spcAft>
                          <a:spcPts val="0"/>
                        </a:spcAft>
                      </a:pPr>
                      <a:r>
                        <a:rPr lang="ru-RU" sz="1600" dirty="0">
                          <a:effectLst/>
                        </a:rPr>
                        <a:t>Школа 2100</a:t>
                      </a:r>
                      <a:endParaRPr lang="ru-RU" sz="1600" dirty="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600" dirty="0">
                          <a:effectLst/>
                        </a:rPr>
                        <a:t>6082</a:t>
                      </a:r>
                      <a:endParaRPr lang="ru-RU" sz="1600" dirty="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600">
                          <a:effectLst/>
                        </a:rPr>
                        <a:t>126</a:t>
                      </a:r>
                      <a:endParaRPr lang="ru-RU" sz="160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600">
                          <a:effectLst/>
                        </a:rPr>
                        <a:t>689</a:t>
                      </a:r>
                      <a:endParaRPr lang="ru-RU" sz="160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600">
                          <a:effectLst/>
                        </a:rPr>
                        <a:t>1730</a:t>
                      </a:r>
                      <a:endParaRPr lang="ru-RU" sz="160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600">
                          <a:effectLst/>
                        </a:rPr>
                        <a:t>3537</a:t>
                      </a:r>
                      <a:endParaRPr lang="ru-RU" sz="160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600">
                          <a:effectLst/>
                        </a:rPr>
                        <a:t>97,93</a:t>
                      </a:r>
                      <a:endParaRPr lang="ru-RU" sz="160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600">
                          <a:effectLst/>
                        </a:rPr>
                        <a:t>86,59</a:t>
                      </a:r>
                      <a:endParaRPr lang="ru-RU" sz="160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96055">
                <a:tc>
                  <a:txBody>
                    <a:bodyPr/>
                    <a:lstStyle/>
                    <a:p>
                      <a:pPr>
                        <a:spcAft>
                          <a:spcPts val="0"/>
                        </a:spcAft>
                      </a:pPr>
                      <a:r>
                        <a:rPr lang="ru-RU" sz="1600" dirty="0">
                          <a:effectLst/>
                        </a:rPr>
                        <a:t>Перспектива</a:t>
                      </a:r>
                      <a:endParaRPr lang="ru-RU" sz="1600" dirty="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600" dirty="0">
                          <a:effectLst/>
                        </a:rPr>
                        <a:t>4876</a:t>
                      </a:r>
                      <a:endParaRPr lang="ru-RU" sz="1600" dirty="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600">
                          <a:effectLst/>
                        </a:rPr>
                        <a:t>105</a:t>
                      </a:r>
                      <a:endParaRPr lang="ru-RU" sz="160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600">
                          <a:effectLst/>
                        </a:rPr>
                        <a:t>539</a:t>
                      </a:r>
                      <a:endParaRPr lang="ru-RU" sz="160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600">
                          <a:effectLst/>
                        </a:rPr>
                        <a:t>1335</a:t>
                      </a:r>
                      <a:endParaRPr lang="ru-RU" sz="160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600">
                          <a:effectLst/>
                        </a:rPr>
                        <a:t>2897</a:t>
                      </a:r>
                      <a:endParaRPr lang="ru-RU" sz="160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600">
                          <a:effectLst/>
                        </a:rPr>
                        <a:t>97,84</a:t>
                      </a:r>
                      <a:endParaRPr lang="ru-RU" sz="160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600">
                          <a:effectLst/>
                        </a:rPr>
                        <a:t>86,79</a:t>
                      </a:r>
                      <a:endParaRPr lang="ru-RU" sz="160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96055">
                <a:tc>
                  <a:txBody>
                    <a:bodyPr/>
                    <a:lstStyle/>
                    <a:p>
                      <a:pPr>
                        <a:spcAft>
                          <a:spcPts val="0"/>
                        </a:spcAft>
                      </a:pPr>
                      <a:r>
                        <a:rPr lang="ru-RU" sz="1600" dirty="0">
                          <a:effectLst/>
                        </a:rPr>
                        <a:t>Системы </a:t>
                      </a:r>
                      <a:r>
                        <a:rPr lang="ru-RU" sz="1600" dirty="0" err="1">
                          <a:effectLst/>
                        </a:rPr>
                        <a:t>Л.В.Занкова</a:t>
                      </a:r>
                      <a:endParaRPr lang="ru-RU" sz="1600" dirty="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600" dirty="0">
                          <a:effectLst/>
                        </a:rPr>
                        <a:t>2210</a:t>
                      </a:r>
                      <a:endParaRPr lang="ru-RU" sz="1600" dirty="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600" dirty="0">
                          <a:effectLst/>
                        </a:rPr>
                        <a:t>44</a:t>
                      </a:r>
                      <a:endParaRPr lang="ru-RU" sz="1600" dirty="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600">
                          <a:effectLst/>
                        </a:rPr>
                        <a:t>244</a:t>
                      </a:r>
                      <a:endParaRPr lang="ru-RU" sz="160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600">
                          <a:effectLst/>
                        </a:rPr>
                        <a:t>591</a:t>
                      </a:r>
                      <a:endParaRPr lang="ru-RU" sz="160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600">
                          <a:effectLst/>
                        </a:rPr>
                        <a:t>1331</a:t>
                      </a:r>
                      <a:endParaRPr lang="ru-RU" sz="160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600">
                          <a:effectLst/>
                        </a:rPr>
                        <a:t>98,1</a:t>
                      </a:r>
                      <a:endParaRPr lang="ru-RU" sz="160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600">
                          <a:effectLst/>
                        </a:rPr>
                        <a:t>86,97</a:t>
                      </a:r>
                      <a:endParaRPr lang="ru-RU" sz="160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96055">
                <a:tc>
                  <a:txBody>
                    <a:bodyPr/>
                    <a:lstStyle/>
                    <a:p>
                      <a:pPr>
                        <a:spcAft>
                          <a:spcPts val="0"/>
                        </a:spcAft>
                      </a:pPr>
                      <a:r>
                        <a:rPr lang="ru-RU" sz="1600">
                          <a:effectLst/>
                        </a:rPr>
                        <a:t>Планета Знаний</a:t>
                      </a:r>
                      <a:endParaRPr lang="ru-RU" sz="160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600">
                          <a:effectLst/>
                        </a:rPr>
                        <a:t>1920</a:t>
                      </a:r>
                      <a:endParaRPr lang="ru-RU" sz="160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600" dirty="0">
                          <a:effectLst/>
                        </a:rPr>
                        <a:t>42</a:t>
                      </a:r>
                      <a:endParaRPr lang="ru-RU" sz="1600" dirty="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600" dirty="0">
                          <a:effectLst/>
                        </a:rPr>
                        <a:t>215</a:t>
                      </a:r>
                      <a:endParaRPr lang="ru-RU" sz="1600" dirty="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600" dirty="0">
                          <a:effectLst/>
                        </a:rPr>
                        <a:t>506</a:t>
                      </a:r>
                      <a:endParaRPr lang="ru-RU" sz="1600" dirty="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600">
                          <a:effectLst/>
                        </a:rPr>
                        <a:t>1157</a:t>
                      </a:r>
                      <a:endParaRPr lang="ru-RU" sz="160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600">
                          <a:effectLst/>
                        </a:rPr>
                        <a:t>97,81</a:t>
                      </a:r>
                      <a:endParaRPr lang="ru-RU" sz="160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600">
                          <a:effectLst/>
                        </a:rPr>
                        <a:t>86,61</a:t>
                      </a:r>
                      <a:endParaRPr lang="ru-RU" sz="160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96055">
                <a:tc>
                  <a:txBody>
                    <a:bodyPr/>
                    <a:lstStyle/>
                    <a:p>
                      <a:pPr>
                        <a:spcAft>
                          <a:spcPts val="0"/>
                        </a:spcAft>
                      </a:pPr>
                      <a:r>
                        <a:rPr lang="ru-RU" sz="1600">
                          <a:effectLst/>
                        </a:rPr>
                        <a:t>Нач. школа XXI века</a:t>
                      </a:r>
                      <a:endParaRPr lang="ru-RU" sz="160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600">
                          <a:effectLst/>
                        </a:rPr>
                        <a:t>1916</a:t>
                      </a:r>
                      <a:endParaRPr lang="ru-RU" sz="160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600">
                          <a:effectLst/>
                        </a:rPr>
                        <a:t>68</a:t>
                      </a:r>
                      <a:endParaRPr lang="ru-RU" sz="160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600" dirty="0">
                          <a:effectLst/>
                        </a:rPr>
                        <a:t>267</a:t>
                      </a:r>
                      <a:endParaRPr lang="ru-RU" sz="1600" dirty="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600" dirty="0">
                          <a:effectLst/>
                        </a:rPr>
                        <a:t>545</a:t>
                      </a:r>
                      <a:endParaRPr lang="ru-RU" sz="1600" dirty="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600" dirty="0">
                          <a:effectLst/>
                        </a:rPr>
                        <a:t>1036</a:t>
                      </a:r>
                      <a:endParaRPr lang="ru-RU" sz="1600" dirty="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600" dirty="0">
                          <a:effectLst/>
                        </a:rPr>
                        <a:t>96,45</a:t>
                      </a:r>
                      <a:endParaRPr lang="ru-RU" sz="1600" dirty="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600">
                          <a:effectLst/>
                        </a:rPr>
                        <a:t>82,52</a:t>
                      </a:r>
                      <a:endParaRPr lang="ru-RU" sz="160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96055">
                <a:tc>
                  <a:txBody>
                    <a:bodyPr/>
                    <a:lstStyle/>
                    <a:p>
                      <a:pPr>
                        <a:spcAft>
                          <a:spcPts val="0"/>
                        </a:spcAft>
                      </a:pPr>
                      <a:r>
                        <a:rPr lang="ru-RU" sz="1600">
                          <a:effectLst/>
                        </a:rPr>
                        <a:t>Школа 2000</a:t>
                      </a:r>
                      <a:endParaRPr lang="ru-RU" sz="160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600">
                          <a:effectLst/>
                        </a:rPr>
                        <a:t>1647</a:t>
                      </a:r>
                      <a:endParaRPr lang="ru-RU" sz="160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600">
                          <a:effectLst/>
                        </a:rPr>
                        <a:t>9</a:t>
                      </a:r>
                      <a:endParaRPr lang="ru-RU" sz="160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600">
                          <a:effectLst/>
                        </a:rPr>
                        <a:t>165</a:t>
                      </a:r>
                      <a:endParaRPr lang="ru-RU" sz="160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600" dirty="0">
                          <a:effectLst/>
                        </a:rPr>
                        <a:t>392</a:t>
                      </a:r>
                      <a:endParaRPr lang="ru-RU" sz="1600" dirty="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600">
                          <a:effectLst/>
                        </a:rPr>
                        <a:t>1081</a:t>
                      </a:r>
                      <a:endParaRPr lang="ru-RU" sz="160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600" dirty="0">
                          <a:effectLst/>
                        </a:rPr>
                        <a:t>99,45</a:t>
                      </a:r>
                      <a:endParaRPr lang="ru-RU" sz="1600" dirty="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600">
                          <a:effectLst/>
                        </a:rPr>
                        <a:t>89,44</a:t>
                      </a:r>
                      <a:endParaRPr lang="ru-RU" sz="160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96055">
                <a:tc>
                  <a:txBody>
                    <a:bodyPr/>
                    <a:lstStyle/>
                    <a:p>
                      <a:pPr>
                        <a:spcAft>
                          <a:spcPts val="0"/>
                        </a:spcAft>
                      </a:pPr>
                      <a:r>
                        <a:rPr lang="ru-RU" sz="1600">
                          <a:effectLst/>
                        </a:rPr>
                        <a:t>Иной</a:t>
                      </a:r>
                      <a:endParaRPr lang="ru-RU" sz="160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600">
                          <a:effectLst/>
                        </a:rPr>
                        <a:t>1303</a:t>
                      </a:r>
                      <a:endParaRPr lang="ru-RU" sz="160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600">
                          <a:effectLst/>
                        </a:rPr>
                        <a:t>70</a:t>
                      </a:r>
                      <a:endParaRPr lang="ru-RU" sz="160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600">
                          <a:effectLst/>
                        </a:rPr>
                        <a:t>247</a:t>
                      </a:r>
                      <a:endParaRPr lang="ru-RU" sz="160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600">
                          <a:effectLst/>
                        </a:rPr>
                        <a:t>454</a:t>
                      </a:r>
                      <a:endParaRPr lang="ru-RU" sz="160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600" dirty="0">
                          <a:effectLst/>
                        </a:rPr>
                        <a:t>532</a:t>
                      </a:r>
                      <a:endParaRPr lang="ru-RU" sz="1600" dirty="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600" dirty="0">
                          <a:effectLst/>
                        </a:rPr>
                        <a:t>94,63</a:t>
                      </a:r>
                      <a:endParaRPr lang="ru-RU" sz="1600" dirty="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600" dirty="0">
                          <a:effectLst/>
                        </a:rPr>
                        <a:t>75,67</a:t>
                      </a:r>
                      <a:endParaRPr lang="ru-RU" sz="1600" dirty="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9929015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14589" y="6113462"/>
            <a:ext cx="9158589" cy="744537"/>
            <a:chOff x="-14589" y="6113462"/>
            <a:chExt cx="9158589" cy="744537"/>
          </a:xfrm>
        </p:grpSpPr>
        <p:pic>
          <p:nvPicPr>
            <p:cNvPr id="5" name="Picture 4"/>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6113462"/>
              <a:ext cx="9144000" cy="744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a:spLocks noChangeArrowheads="1"/>
            </p:cNvSpPr>
            <p:nvPr/>
          </p:nvSpPr>
          <p:spPr bwMode="auto">
            <a:xfrm>
              <a:off x="-14589" y="6281737"/>
              <a:ext cx="914400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r>
                <a:rPr lang="ru-RU" sz="2100" b="1" dirty="0">
                  <a:solidFill>
                    <a:srgbClr val="4578B5"/>
                  </a:solidFill>
                  <a:latin typeface="Calibri" pitchFamily="34" charset="0"/>
                  <a:cs typeface="Arial" charset="0"/>
                </a:rPr>
                <a:t>Министерство образования и науки Республики Татарстан</a:t>
              </a:r>
            </a:p>
          </p:txBody>
        </p:sp>
      </p:grpSp>
      <p:sp>
        <p:nvSpPr>
          <p:cNvPr id="2" name="Заголовок 1"/>
          <p:cNvSpPr>
            <a:spLocks noGrp="1"/>
          </p:cNvSpPr>
          <p:nvPr>
            <p:ph type="title"/>
          </p:nvPr>
        </p:nvSpPr>
        <p:spPr>
          <a:xfrm>
            <a:off x="395536" y="188640"/>
            <a:ext cx="8661648" cy="1215008"/>
          </a:xfrm>
        </p:spPr>
        <p:txBody>
          <a:bodyPr>
            <a:normAutofit/>
          </a:bodyPr>
          <a:lstStyle/>
          <a:p>
            <a:r>
              <a:rPr lang="ru-RU" sz="3200" b="1" dirty="0" smtClean="0">
                <a:solidFill>
                  <a:schemeClr val="accent4">
                    <a:lumMod val="75000"/>
                  </a:schemeClr>
                </a:solidFill>
                <a:effectLst>
                  <a:outerShdw blurRad="38100" dist="38100" dir="2700000" algn="tl">
                    <a:srgbClr val="000000">
                      <a:alpha val="43137"/>
                    </a:srgbClr>
                  </a:outerShdw>
                </a:effectLst>
              </a:rPr>
              <a:t>Проблемы математического образования при переходе из начальной в основную школу</a:t>
            </a:r>
            <a:endParaRPr lang="ru-RU" sz="3200" b="1" dirty="0">
              <a:solidFill>
                <a:schemeClr val="accent4">
                  <a:lumMod val="75000"/>
                </a:schemeClr>
              </a:solidFill>
              <a:effectLst>
                <a:outerShdw blurRad="38100" dist="38100" dir="2700000" algn="tl">
                  <a:srgbClr val="000000">
                    <a:alpha val="43137"/>
                  </a:srgbClr>
                </a:outerShdw>
              </a:effectLst>
            </a:endParaRPr>
          </a:p>
        </p:txBody>
      </p:sp>
      <p:sp>
        <p:nvSpPr>
          <p:cNvPr id="3" name="Объект 2"/>
          <p:cNvSpPr>
            <a:spLocks noGrp="1"/>
          </p:cNvSpPr>
          <p:nvPr>
            <p:ph idx="1"/>
          </p:nvPr>
        </p:nvSpPr>
        <p:spPr>
          <a:xfrm>
            <a:off x="467544" y="1340768"/>
            <a:ext cx="8229600" cy="4772694"/>
          </a:xfrm>
        </p:spPr>
        <p:txBody>
          <a:bodyPr>
            <a:noAutofit/>
          </a:bodyPr>
          <a:lstStyle/>
          <a:p>
            <a:pPr lvl="0" algn="just"/>
            <a:r>
              <a:rPr lang="ru-RU" sz="1800" dirty="0"/>
              <a:t>15-30% обучающихся будут испытывать затруднения в </a:t>
            </a:r>
            <a:r>
              <a:rPr lang="ru-RU" sz="1800" dirty="0" smtClean="0"/>
              <a:t>овладении</a:t>
            </a:r>
          </a:p>
          <a:p>
            <a:pPr marL="0" lvl="0" indent="0" algn="just">
              <a:buNone/>
            </a:pPr>
            <a:r>
              <a:rPr lang="ru-RU" sz="1800" dirty="0" smtClean="0"/>
              <a:t>десятичной </a:t>
            </a:r>
            <a:r>
              <a:rPr lang="ru-RU" sz="1800" dirty="0"/>
              <a:t>записью многозначных чисел и в выполнении арифметических действий с ними;</a:t>
            </a:r>
          </a:p>
          <a:p>
            <a:pPr lvl="0" algn="just"/>
            <a:r>
              <a:rPr lang="ru-RU" sz="1800" dirty="0"/>
              <a:t>10-25% учащихся из-за недостаточно осознанного </a:t>
            </a:r>
            <a:r>
              <a:rPr lang="ru-RU" sz="1800" dirty="0" smtClean="0"/>
              <a:t>владения</a:t>
            </a:r>
          </a:p>
          <a:p>
            <a:pPr marL="0" lvl="0" indent="0" algn="just">
              <a:buNone/>
            </a:pPr>
            <a:r>
              <a:rPr lang="ru-RU" sz="1800" dirty="0" smtClean="0"/>
              <a:t>математической </a:t>
            </a:r>
            <a:r>
              <a:rPr lang="ru-RU" sz="1800" dirty="0"/>
              <a:t>терминологией (сумма, произведение и др.) будут затрудняться при дальнейшем изучении арифметического материала, предполагающем довольно быстрое расширение математического языка;</a:t>
            </a:r>
          </a:p>
          <a:p>
            <a:pPr lvl="0" algn="just"/>
            <a:r>
              <a:rPr lang="ru-RU" sz="1800" dirty="0"/>
              <a:t>16 %-53% учащимся будет сложно разобраться в сущности </a:t>
            </a:r>
            <a:r>
              <a:rPr lang="ru-RU" sz="1800" dirty="0" smtClean="0"/>
              <a:t>приемов</a:t>
            </a:r>
          </a:p>
          <a:p>
            <a:pPr marL="0" lvl="0" indent="0" algn="just">
              <a:buNone/>
            </a:pPr>
            <a:r>
              <a:rPr lang="ru-RU" sz="1800" dirty="0" smtClean="0"/>
              <a:t>решения </a:t>
            </a:r>
            <a:r>
              <a:rPr lang="ru-RU" sz="1800" dirty="0"/>
              <a:t>текстовых задач, предлагаемых в курсе математики основной школы, т.к. они не могут анализировать условие текстовой задачи и самостоятельно проводить двух - </a:t>
            </a:r>
            <a:r>
              <a:rPr lang="ru-RU" sz="1800" dirty="0" err="1"/>
              <a:t>трехшаговые</a:t>
            </a:r>
            <a:r>
              <a:rPr lang="ru-RU" sz="1800" dirty="0"/>
              <a:t> рассуждения;</a:t>
            </a:r>
          </a:p>
          <a:p>
            <a:pPr lvl="0" algn="just"/>
            <a:r>
              <a:rPr lang="ru-RU" sz="1800" dirty="0"/>
              <a:t>12-42% четвероклассников, не усвоивших соотношение </a:t>
            </a:r>
            <a:r>
              <a:rPr lang="ru-RU" sz="1800" dirty="0" smtClean="0"/>
              <a:t>между</a:t>
            </a:r>
          </a:p>
          <a:p>
            <a:pPr marL="0" lvl="0" indent="0" algn="just">
              <a:buNone/>
            </a:pPr>
            <a:r>
              <a:rPr lang="ru-RU" sz="1800" dirty="0" smtClean="0"/>
              <a:t>единицами </a:t>
            </a:r>
            <a:r>
              <a:rPr lang="ru-RU" sz="1800" dirty="0"/>
              <a:t>различных величин, будут испытывать определенные сложности при решении текстовых и геометрических задач в дальнейшем;</a:t>
            </a:r>
          </a:p>
          <a:p>
            <a:pPr lvl="0" algn="just"/>
            <a:r>
              <a:rPr lang="ru-RU" sz="1800" dirty="0"/>
              <a:t>16%-42% могут испытывать проблемы при решении геометрических </a:t>
            </a:r>
            <a:r>
              <a:rPr lang="ru-RU" sz="1800" dirty="0" smtClean="0"/>
              <a:t>задач,</a:t>
            </a:r>
          </a:p>
          <a:p>
            <a:pPr marL="0" lvl="0" indent="0" algn="just">
              <a:buNone/>
            </a:pPr>
            <a:r>
              <a:rPr lang="ru-RU" sz="1800" dirty="0" smtClean="0"/>
              <a:t>при </a:t>
            </a:r>
            <a:r>
              <a:rPr lang="ru-RU" sz="1800" dirty="0"/>
              <a:t>работе с объёмными фигурами. </a:t>
            </a:r>
          </a:p>
          <a:p>
            <a:endParaRPr lang="ru-RU" sz="2000" dirty="0"/>
          </a:p>
        </p:txBody>
      </p:sp>
    </p:spTree>
    <p:extLst>
      <p:ext uri="{BB962C8B-B14F-4D97-AF65-F5344CB8AC3E}">
        <p14:creationId xmlns:p14="http://schemas.microsoft.com/office/powerpoint/2010/main" val="37592473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solidFill>
                  <a:schemeClr val="accent4">
                    <a:lumMod val="75000"/>
                  </a:schemeClr>
                </a:solidFill>
                <a:effectLst>
                  <a:outerShdw blurRad="38100" dist="38100" dir="2700000" algn="tl">
                    <a:srgbClr val="000000">
                      <a:alpha val="43137"/>
                    </a:srgbClr>
                  </a:outerShdw>
                </a:effectLst>
              </a:rPr>
              <a:t>Мониторинговые исследования по русскому языку</a:t>
            </a:r>
            <a:endParaRPr lang="ru-RU" b="1" dirty="0">
              <a:solidFill>
                <a:schemeClr val="accent4">
                  <a:lumMod val="75000"/>
                </a:schemeClr>
              </a:solidFill>
              <a:effectLst>
                <a:outerShdw blurRad="38100" dist="38100" dir="2700000" algn="tl">
                  <a:srgbClr val="000000">
                    <a:alpha val="43137"/>
                  </a:srgbClr>
                </a:outerShdw>
              </a:effectLst>
            </a:endParaRPr>
          </a:p>
        </p:txBody>
      </p:sp>
      <p:sp>
        <p:nvSpPr>
          <p:cNvPr id="3" name="Объект 2"/>
          <p:cNvSpPr>
            <a:spLocks noGrp="1"/>
          </p:cNvSpPr>
          <p:nvPr>
            <p:ph idx="1"/>
          </p:nvPr>
        </p:nvSpPr>
        <p:spPr/>
        <p:txBody>
          <a:bodyPr>
            <a:normAutofit fontScale="85000" lnSpcReduction="20000"/>
          </a:bodyPr>
          <a:lstStyle/>
          <a:p>
            <a:pPr marL="0" indent="0" fontAlgn="base">
              <a:buNone/>
            </a:pPr>
            <a:r>
              <a:rPr lang="ru-RU" dirty="0"/>
              <a:t>Из программного материала 4 класса проверялись главным образом темы, трудные для усвоения:</a:t>
            </a:r>
          </a:p>
          <a:p>
            <a:pPr fontAlgn="base"/>
            <a:r>
              <a:rPr lang="ru-RU" dirty="0" smtClean="0"/>
              <a:t>Звуки </a:t>
            </a:r>
            <a:r>
              <a:rPr lang="ru-RU" dirty="0"/>
              <a:t>и буквы гласные и согласные</a:t>
            </a:r>
          </a:p>
          <a:p>
            <a:pPr fontAlgn="base"/>
            <a:r>
              <a:rPr lang="ru-RU" dirty="0"/>
              <a:t>  Согласные звуки: твердые и мягкие, глухие и звонкие</a:t>
            </a:r>
          </a:p>
          <a:p>
            <a:pPr fontAlgn="base"/>
            <a:r>
              <a:rPr lang="ru-RU" dirty="0" smtClean="0"/>
              <a:t> </a:t>
            </a:r>
            <a:r>
              <a:rPr lang="ru-RU" dirty="0"/>
              <a:t>Лексическое значение слова</a:t>
            </a:r>
          </a:p>
          <a:p>
            <a:pPr fontAlgn="base"/>
            <a:r>
              <a:rPr lang="ru-RU" dirty="0" smtClean="0"/>
              <a:t>Корень </a:t>
            </a:r>
            <a:r>
              <a:rPr lang="ru-RU" dirty="0"/>
              <a:t>слова и однокоренные слова</a:t>
            </a:r>
          </a:p>
          <a:p>
            <a:pPr fontAlgn="base"/>
            <a:r>
              <a:rPr lang="ru-RU" dirty="0" smtClean="0"/>
              <a:t>Грамматические </a:t>
            </a:r>
            <a:r>
              <a:rPr lang="ru-RU" dirty="0"/>
              <a:t>признаки имен существительных </a:t>
            </a:r>
          </a:p>
          <a:p>
            <a:pPr fontAlgn="base"/>
            <a:r>
              <a:rPr lang="ru-RU" dirty="0" smtClean="0"/>
              <a:t>Основные </a:t>
            </a:r>
            <a:r>
              <a:rPr lang="ru-RU" dirty="0"/>
              <a:t>признаки словосочетания</a:t>
            </a:r>
          </a:p>
          <a:p>
            <a:pPr fontAlgn="base"/>
            <a:r>
              <a:rPr lang="ru-RU" dirty="0" smtClean="0"/>
              <a:t>Главные </a:t>
            </a:r>
            <a:r>
              <a:rPr lang="ru-RU" dirty="0"/>
              <a:t>и второстепенные члены предложения</a:t>
            </a:r>
          </a:p>
          <a:p>
            <a:pPr fontAlgn="base"/>
            <a:r>
              <a:rPr lang="ru-RU" dirty="0" smtClean="0"/>
              <a:t>Безударные </a:t>
            </a:r>
            <a:r>
              <a:rPr lang="ru-RU" dirty="0"/>
              <a:t>гласные в корне слова</a:t>
            </a:r>
          </a:p>
          <a:p>
            <a:endParaRPr lang="ru-RU" dirty="0"/>
          </a:p>
        </p:txBody>
      </p:sp>
      <p:grpSp>
        <p:nvGrpSpPr>
          <p:cNvPr id="4" name="Группа 3"/>
          <p:cNvGrpSpPr/>
          <p:nvPr/>
        </p:nvGrpSpPr>
        <p:grpSpPr>
          <a:xfrm>
            <a:off x="-14589" y="6113462"/>
            <a:ext cx="9158589" cy="744537"/>
            <a:chOff x="-14589" y="6113462"/>
            <a:chExt cx="9158589" cy="744537"/>
          </a:xfrm>
        </p:grpSpPr>
        <p:pic>
          <p:nvPicPr>
            <p:cNvPr id="5" name="Picture 4"/>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6113462"/>
              <a:ext cx="9144000" cy="744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a:spLocks noChangeArrowheads="1"/>
            </p:cNvSpPr>
            <p:nvPr/>
          </p:nvSpPr>
          <p:spPr bwMode="auto">
            <a:xfrm>
              <a:off x="-14589" y="6281737"/>
              <a:ext cx="914400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r>
                <a:rPr lang="ru-RU" sz="2100" b="1" dirty="0">
                  <a:solidFill>
                    <a:srgbClr val="4578B5"/>
                  </a:solidFill>
                  <a:latin typeface="Calibri" pitchFamily="34" charset="0"/>
                  <a:cs typeface="Arial" charset="0"/>
                </a:rPr>
                <a:t>Министерство образования и науки Республики Татарстан</a:t>
              </a:r>
            </a:p>
          </p:txBody>
        </p:sp>
      </p:grpSp>
    </p:spTree>
    <p:extLst>
      <p:ext uri="{BB962C8B-B14F-4D97-AF65-F5344CB8AC3E}">
        <p14:creationId xmlns:p14="http://schemas.microsoft.com/office/powerpoint/2010/main" val="39402698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200" b="1" dirty="0" smtClean="0">
                <a:solidFill>
                  <a:schemeClr val="accent4">
                    <a:lumMod val="75000"/>
                  </a:schemeClr>
                </a:solidFill>
                <a:effectLst>
                  <a:outerShdw blurRad="38100" dist="38100" dir="2700000" algn="tl">
                    <a:srgbClr val="000000">
                      <a:alpha val="43137"/>
                    </a:srgbClr>
                  </a:outerShdw>
                </a:effectLst>
              </a:rPr>
              <a:t>Результаты выполнения диагностической работы по русскому языку</a:t>
            </a:r>
            <a:endParaRPr lang="ru-RU" sz="3200" b="1" dirty="0">
              <a:solidFill>
                <a:schemeClr val="accent4">
                  <a:lumMod val="75000"/>
                </a:schemeClr>
              </a:solidFill>
              <a:effectLst>
                <a:outerShdw blurRad="38100" dist="38100" dir="2700000" algn="tl">
                  <a:srgbClr val="000000">
                    <a:alpha val="43137"/>
                  </a:srgbClr>
                </a:outerShdw>
              </a:effectLst>
            </a:endParaRPr>
          </a:p>
        </p:txBody>
      </p:sp>
      <p:graphicFrame>
        <p:nvGraphicFramePr>
          <p:cNvPr id="7" name="Объект 6"/>
          <p:cNvGraphicFramePr>
            <a:graphicFrameLocks noGrp="1"/>
          </p:cNvGraphicFramePr>
          <p:nvPr>
            <p:ph idx="1"/>
            <p:extLst>
              <p:ext uri="{D42A27DB-BD31-4B8C-83A1-F6EECF244321}">
                <p14:modId xmlns:p14="http://schemas.microsoft.com/office/powerpoint/2010/main" val="1974101137"/>
              </p:ext>
            </p:extLst>
          </p:nvPr>
        </p:nvGraphicFramePr>
        <p:xfrm>
          <a:off x="899592" y="1628800"/>
          <a:ext cx="7560839" cy="3528392"/>
        </p:xfrm>
        <a:graphic>
          <a:graphicData uri="http://schemas.openxmlformats.org/drawingml/2006/table">
            <a:tbl>
              <a:tblPr firstRow="1" firstCol="1" lastRow="1" lastCol="1" bandRow="1" bandCol="1"/>
              <a:tblGrid>
                <a:gridCol w="6196975"/>
                <a:gridCol w="1363864"/>
              </a:tblGrid>
              <a:tr h="882098">
                <a:tc>
                  <a:txBody>
                    <a:bodyPr/>
                    <a:lstStyle/>
                    <a:p>
                      <a:pPr fontAlgn="base">
                        <a:lnSpc>
                          <a:spcPts val="1500"/>
                        </a:lnSpc>
                        <a:spcAft>
                          <a:spcPts val="750"/>
                        </a:spcAft>
                      </a:pPr>
                      <a:endParaRPr lang="ru-RU" sz="2000" dirty="0" smtClean="0">
                        <a:solidFill>
                          <a:srgbClr val="000000"/>
                        </a:solidFill>
                        <a:effectLst/>
                        <a:latin typeface="Times New Roman"/>
                        <a:ea typeface="Times New Roman"/>
                      </a:endParaRPr>
                    </a:p>
                    <a:p>
                      <a:pPr fontAlgn="base">
                        <a:lnSpc>
                          <a:spcPts val="1500"/>
                        </a:lnSpc>
                        <a:spcAft>
                          <a:spcPts val="750"/>
                        </a:spcAft>
                      </a:pPr>
                      <a:r>
                        <a:rPr lang="ru-RU" sz="2000" dirty="0" smtClean="0">
                          <a:solidFill>
                            <a:srgbClr val="000000"/>
                          </a:solidFill>
                          <a:effectLst/>
                          <a:latin typeface="Times New Roman"/>
                          <a:ea typeface="Times New Roman"/>
                        </a:rPr>
                        <a:t>Средний </a:t>
                      </a:r>
                      <a:r>
                        <a:rPr lang="ru-RU" sz="2000" dirty="0">
                          <a:solidFill>
                            <a:srgbClr val="000000"/>
                          </a:solidFill>
                          <a:effectLst/>
                          <a:latin typeface="Times New Roman"/>
                          <a:ea typeface="Times New Roman"/>
                        </a:rPr>
                        <a:t>первичный балл</a:t>
                      </a:r>
                      <a:endParaRPr lang="ru-RU" sz="20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a:lnSpc>
                          <a:spcPts val="1500"/>
                        </a:lnSpc>
                        <a:spcAft>
                          <a:spcPts val="750"/>
                        </a:spcAft>
                      </a:pPr>
                      <a:endParaRPr lang="ru-RU" sz="2000" dirty="0" smtClean="0">
                        <a:solidFill>
                          <a:srgbClr val="000000"/>
                        </a:solidFill>
                        <a:effectLst/>
                        <a:latin typeface="Times New Roman"/>
                        <a:ea typeface="Times New Roman"/>
                      </a:endParaRPr>
                    </a:p>
                    <a:p>
                      <a:pPr algn="ctr" fontAlgn="base">
                        <a:lnSpc>
                          <a:spcPts val="1500"/>
                        </a:lnSpc>
                        <a:spcAft>
                          <a:spcPts val="750"/>
                        </a:spcAft>
                      </a:pPr>
                      <a:r>
                        <a:rPr lang="ru-RU" sz="2000" dirty="0" smtClean="0">
                          <a:solidFill>
                            <a:srgbClr val="000000"/>
                          </a:solidFill>
                          <a:effectLst/>
                          <a:latin typeface="Times New Roman"/>
                          <a:ea typeface="Times New Roman"/>
                        </a:rPr>
                        <a:t>21,27</a:t>
                      </a:r>
                      <a:endParaRPr lang="ru-RU" sz="20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82098">
                <a:tc>
                  <a:txBody>
                    <a:bodyPr/>
                    <a:lstStyle/>
                    <a:p>
                      <a:pPr fontAlgn="base">
                        <a:lnSpc>
                          <a:spcPts val="1500"/>
                        </a:lnSpc>
                        <a:spcAft>
                          <a:spcPts val="750"/>
                        </a:spcAft>
                      </a:pPr>
                      <a:endParaRPr lang="ru-RU" sz="2000" dirty="0" smtClean="0">
                        <a:solidFill>
                          <a:srgbClr val="000000"/>
                        </a:solidFill>
                        <a:effectLst/>
                        <a:latin typeface="Times New Roman"/>
                        <a:ea typeface="Times New Roman"/>
                      </a:endParaRPr>
                    </a:p>
                    <a:p>
                      <a:pPr fontAlgn="base">
                        <a:lnSpc>
                          <a:spcPts val="1500"/>
                        </a:lnSpc>
                        <a:spcAft>
                          <a:spcPts val="750"/>
                        </a:spcAft>
                      </a:pPr>
                      <a:r>
                        <a:rPr lang="ru-RU" sz="2000" dirty="0" smtClean="0">
                          <a:solidFill>
                            <a:srgbClr val="000000"/>
                          </a:solidFill>
                          <a:effectLst/>
                          <a:latin typeface="Times New Roman"/>
                          <a:ea typeface="Times New Roman"/>
                        </a:rPr>
                        <a:t>Средний </a:t>
                      </a:r>
                      <a:r>
                        <a:rPr lang="ru-RU" sz="2000" dirty="0">
                          <a:solidFill>
                            <a:srgbClr val="000000"/>
                          </a:solidFill>
                          <a:effectLst/>
                          <a:latin typeface="Times New Roman"/>
                          <a:ea typeface="Times New Roman"/>
                        </a:rPr>
                        <a:t>(тестовый) балл</a:t>
                      </a:r>
                      <a:endParaRPr lang="ru-RU" sz="20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a:lnSpc>
                          <a:spcPts val="1500"/>
                        </a:lnSpc>
                        <a:spcAft>
                          <a:spcPts val="750"/>
                        </a:spcAft>
                      </a:pPr>
                      <a:endParaRPr lang="ru-RU" sz="2000" dirty="0" smtClean="0">
                        <a:solidFill>
                          <a:srgbClr val="000000"/>
                        </a:solidFill>
                        <a:effectLst/>
                        <a:latin typeface="Times New Roman"/>
                        <a:ea typeface="Times New Roman"/>
                      </a:endParaRPr>
                    </a:p>
                    <a:p>
                      <a:pPr algn="ctr" fontAlgn="base">
                        <a:lnSpc>
                          <a:spcPts val="1500"/>
                        </a:lnSpc>
                        <a:spcAft>
                          <a:spcPts val="750"/>
                        </a:spcAft>
                      </a:pPr>
                      <a:r>
                        <a:rPr lang="ru-RU" sz="2000" dirty="0" smtClean="0">
                          <a:solidFill>
                            <a:srgbClr val="000000"/>
                          </a:solidFill>
                          <a:effectLst/>
                          <a:latin typeface="Times New Roman"/>
                          <a:ea typeface="Times New Roman"/>
                        </a:rPr>
                        <a:t>85,08</a:t>
                      </a:r>
                      <a:endParaRPr lang="ru-RU" sz="20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82098">
                <a:tc>
                  <a:txBody>
                    <a:bodyPr/>
                    <a:lstStyle/>
                    <a:p>
                      <a:pPr fontAlgn="base">
                        <a:lnSpc>
                          <a:spcPts val="1500"/>
                        </a:lnSpc>
                        <a:spcAft>
                          <a:spcPts val="750"/>
                        </a:spcAft>
                      </a:pPr>
                      <a:endParaRPr lang="ru-RU" sz="2000" dirty="0" smtClean="0">
                        <a:solidFill>
                          <a:srgbClr val="000000"/>
                        </a:solidFill>
                        <a:effectLst/>
                        <a:latin typeface="Times New Roman"/>
                        <a:ea typeface="Times New Roman"/>
                      </a:endParaRPr>
                    </a:p>
                    <a:p>
                      <a:pPr fontAlgn="base">
                        <a:lnSpc>
                          <a:spcPts val="1500"/>
                        </a:lnSpc>
                        <a:spcAft>
                          <a:spcPts val="750"/>
                        </a:spcAft>
                      </a:pPr>
                      <a:r>
                        <a:rPr lang="ru-RU" sz="2000" dirty="0" smtClean="0">
                          <a:solidFill>
                            <a:srgbClr val="000000"/>
                          </a:solidFill>
                          <a:effectLst/>
                          <a:latin typeface="Times New Roman"/>
                          <a:ea typeface="Times New Roman"/>
                        </a:rPr>
                        <a:t>Средняя </a:t>
                      </a:r>
                      <a:r>
                        <a:rPr lang="ru-RU" sz="2000" dirty="0">
                          <a:solidFill>
                            <a:srgbClr val="000000"/>
                          </a:solidFill>
                          <a:effectLst/>
                          <a:latin typeface="Times New Roman"/>
                          <a:ea typeface="Times New Roman"/>
                        </a:rPr>
                        <a:t>оценка за 2 четверть</a:t>
                      </a:r>
                      <a:endParaRPr lang="ru-RU" sz="20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a:lnSpc>
                          <a:spcPts val="1500"/>
                        </a:lnSpc>
                        <a:spcAft>
                          <a:spcPts val="750"/>
                        </a:spcAft>
                      </a:pPr>
                      <a:endParaRPr lang="ru-RU" sz="2000" dirty="0" smtClean="0">
                        <a:solidFill>
                          <a:srgbClr val="000000"/>
                        </a:solidFill>
                        <a:effectLst/>
                        <a:latin typeface="Times New Roman"/>
                        <a:ea typeface="Times New Roman"/>
                      </a:endParaRPr>
                    </a:p>
                    <a:p>
                      <a:pPr algn="ctr" fontAlgn="base">
                        <a:lnSpc>
                          <a:spcPts val="1500"/>
                        </a:lnSpc>
                        <a:spcAft>
                          <a:spcPts val="750"/>
                        </a:spcAft>
                      </a:pPr>
                      <a:r>
                        <a:rPr lang="ru-RU" sz="2000" dirty="0" smtClean="0">
                          <a:solidFill>
                            <a:srgbClr val="000000"/>
                          </a:solidFill>
                          <a:effectLst/>
                          <a:latin typeface="Times New Roman"/>
                          <a:ea typeface="Times New Roman"/>
                        </a:rPr>
                        <a:t>3,82</a:t>
                      </a:r>
                      <a:endParaRPr lang="ru-RU" sz="20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82098">
                <a:tc>
                  <a:txBody>
                    <a:bodyPr/>
                    <a:lstStyle/>
                    <a:p>
                      <a:pPr fontAlgn="base">
                        <a:lnSpc>
                          <a:spcPts val="1500"/>
                        </a:lnSpc>
                        <a:spcAft>
                          <a:spcPts val="750"/>
                        </a:spcAft>
                      </a:pPr>
                      <a:endParaRPr lang="ru-RU" sz="2000" dirty="0" smtClean="0">
                        <a:solidFill>
                          <a:srgbClr val="000000"/>
                        </a:solidFill>
                        <a:effectLst/>
                        <a:latin typeface="Times New Roman"/>
                        <a:ea typeface="Times New Roman"/>
                      </a:endParaRPr>
                    </a:p>
                    <a:p>
                      <a:pPr fontAlgn="base">
                        <a:lnSpc>
                          <a:spcPts val="1500"/>
                        </a:lnSpc>
                        <a:spcAft>
                          <a:spcPts val="750"/>
                        </a:spcAft>
                      </a:pPr>
                      <a:r>
                        <a:rPr lang="ru-RU" sz="2000" dirty="0" smtClean="0">
                          <a:solidFill>
                            <a:srgbClr val="000000"/>
                          </a:solidFill>
                          <a:effectLst/>
                          <a:latin typeface="Times New Roman"/>
                          <a:ea typeface="Times New Roman"/>
                        </a:rPr>
                        <a:t>Средняя </a:t>
                      </a:r>
                      <a:r>
                        <a:rPr lang="ru-RU" sz="2000" dirty="0">
                          <a:solidFill>
                            <a:srgbClr val="000000"/>
                          </a:solidFill>
                          <a:effectLst/>
                          <a:latin typeface="Times New Roman"/>
                          <a:ea typeface="Times New Roman"/>
                        </a:rPr>
                        <a:t>оценка за диагностическую работу</a:t>
                      </a:r>
                      <a:endParaRPr lang="ru-RU" sz="20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a:lnSpc>
                          <a:spcPts val="1500"/>
                        </a:lnSpc>
                        <a:spcAft>
                          <a:spcPts val="750"/>
                        </a:spcAft>
                      </a:pPr>
                      <a:endParaRPr lang="ru-RU" sz="2000" dirty="0" smtClean="0">
                        <a:solidFill>
                          <a:srgbClr val="000000"/>
                        </a:solidFill>
                        <a:effectLst/>
                        <a:latin typeface="Times New Roman"/>
                        <a:ea typeface="Times New Roman"/>
                      </a:endParaRPr>
                    </a:p>
                    <a:p>
                      <a:pPr algn="ctr" fontAlgn="base">
                        <a:lnSpc>
                          <a:spcPts val="1500"/>
                        </a:lnSpc>
                        <a:spcAft>
                          <a:spcPts val="750"/>
                        </a:spcAft>
                      </a:pPr>
                      <a:r>
                        <a:rPr lang="ru-RU" sz="2000" dirty="0" smtClean="0">
                          <a:solidFill>
                            <a:srgbClr val="000000"/>
                          </a:solidFill>
                          <a:effectLst/>
                          <a:latin typeface="Times New Roman"/>
                          <a:ea typeface="Times New Roman"/>
                        </a:rPr>
                        <a:t>4,66</a:t>
                      </a:r>
                      <a:endParaRPr lang="ru-RU" sz="20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8" name="Группа 7"/>
          <p:cNvGrpSpPr/>
          <p:nvPr/>
        </p:nvGrpSpPr>
        <p:grpSpPr>
          <a:xfrm>
            <a:off x="-14589" y="6113462"/>
            <a:ext cx="9158589" cy="744537"/>
            <a:chOff x="-14589" y="6113462"/>
            <a:chExt cx="9158589" cy="744537"/>
          </a:xfrm>
        </p:grpSpPr>
        <p:pic>
          <p:nvPicPr>
            <p:cNvPr id="9" name="Picture 4"/>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6113462"/>
              <a:ext cx="9144000" cy="744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a:spLocks noChangeArrowheads="1"/>
            </p:cNvSpPr>
            <p:nvPr/>
          </p:nvSpPr>
          <p:spPr bwMode="auto">
            <a:xfrm>
              <a:off x="-14589" y="6281737"/>
              <a:ext cx="914400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r>
                <a:rPr lang="ru-RU" sz="2100" b="1" dirty="0">
                  <a:solidFill>
                    <a:srgbClr val="4578B5"/>
                  </a:solidFill>
                  <a:latin typeface="Calibri" pitchFamily="34" charset="0"/>
                  <a:cs typeface="Arial" charset="0"/>
                </a:rPr>
                <a:t>Министерство образования и науки Республики Татарстан</a:t>
              </a:r>
            </a:p>
          </p:txBody>
        </p:sp>
      </p:grpSp>
    </p:spTree>
    <p:extLst>
      <p:ext uri="{BB962C8B-B14F-4D97-AF65-F5344CB8AC3E}">
        <p14:creationId xmlns:p14="http://schemas.microsoft.com/office/powerpoint/2010/main" val="28051190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Группа 4"/>
          <p:cNvGrpSpPr/>
          <p:nvPr/>
        </p:nvGrpSpPr>
        <p:grpSpPr>
          <a:xfrm>
            <a:off x="-14589" y="6113462"/>
            <a:ext cx="9158589" cy="744537"/>
            <a:chOff x="-14589" y="6113462"/>
            <a:chExt cx="9158589" cy="744537"/>
          </a:xfrm>
        </p:grpSpPr>
        <p:pic>
          <p:nvPicPr>
            <p:cNvPr id="6" name="Picture 4"/>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6113462"/>
              <a:ext cx="9144000" cy="744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a:spLocks noChangeArrowheads="1"/>
            </p:cNvSpPr>
            <p:nvPr/>
          </p:nvSpPr>
          <p:spPr bwMode="auto">
            <a:xfrm>
              <a:off x="-14589" y="6281737"/>
              <a:ext cx="914400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r>
                <a:rPr lang="ru-RU" sz="2100" b="1" dirty="0">
                  <a:solidFill>
                    <a:srgbClr val="4578B5"/>
                  </a:solidFill>
                  <a:latin typeface="Calibri" pitchFamily="34" charset="0"/>
                  <a:cs typeface="Arial" charset="0"/>
                </a:rPr>
                <a:t>Министерство образования и науки Республики Татарстан</a:t>
              </a:r>
            </a:p>
          </p:txBody>
        </p:sp>
      </p:grpSp>
      <p:sp>
        <p:nvSpPr>
          <p:cNvPr id="2" name="Заголовок 1"/>
          <p:cNvSpPr>
            <a:spLocks noGrp="1"/>
          </p:cNvSpPr>
          <p:nvPr>
            <p:ph type="title"/>
          </p:nvPr>
        </p:nvSpPr>
        <p:spPr/>
        <p:txBody>
          <a:bodyPr>
            <a:normAutofit fontScale="90000"/>
          </a:bodyPr>
          <a:lstStyle/>
          <a:p>
            <a:r>
              <a:rPr lang="ru-RU" b="1" dirty="0" smtClean="0">
                <a:solidFill>
                  <a:schemeClr val="accent4">
                    <a:lumMod val="75000"/>
                  </a:schemeClr>
                </a:solidFill>
                <a:effectLst>
                  <a:outerShdw blurRad="38100" dist="38100" dir="2700000" algn="tl">
                    <a:srgbClr val="000000">
                      <a:alpha val="43137"/>
                    </a:srgbClr>
                  </a:outerShdw>
                </a:effectLst>
              </a:rPr>
              <a:t>Результативность в сравнении с качеством </a:t>
            </a:r>
            <a:r>
              <a:rPr lang="ru-RU" b="1" dirty="0" err="1" smtClean="0">
                <a:solidFill>
                  <a:schemeClr val="accent4">
                    <a:lumMod val="75000"/>
                  </a:schemeClr>
                </a:solidFill>
                <a:effectLst>
                  <a:outerShdw blurRad="38100" dist="38100" dir="2700000" algn="tl">
                    <a:srgbClr val="000000">
                      <a:alpha val="43137"/>
                    </a:srgbClr>
                  </a:outerShdw>
                </a:effectLst>
              </a:rPr>
              <a:t>обученности</a:t>
            </a:r>
            <a:endParaRPr lang="ru-RU" b="1" dirty="0">
              <a:solidFill>
                <a:schemeClr val="accent4">
                  <a:lumMod val="75000"/>
                </a:schemeClr>
              </a:solidFill>
              <a:effectLst>
                <a:outerShdw blurRad="38100" dist="38100" dir="2700000" algn="tl">
                  <a:srgbClr val="000000">
                    <a:alpha val="43137"/>
                  </a:srgbClr>
                </a:outerShdw>
              </a:effectLst>
            </a:endParaRPr>
          </a:p>
        </p:txBody>
      </p:sp>
      <p:pic>
        <p:nvPicPr>
          <p:cNvPr id="2050"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23528" y="1628800"/>
            <a:ext cx="8424936" cy="4680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132339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solidFill>
                  <a:schemeClr val="accent4">
                    <a:lumMod val="75000"/>
                  </a:schemeClr>
                </a:solidFill>
                <a:effectLst>
                  <a:outerShdw blurRad="38100" dist="38100" dir="2700000" algn="tl">
                    <a:srgbClr val="000000">
                      <a:alpha val="43137"/>
                    </a:srgbClr>
                  </a:outerShdw>
                </a:effectLst>
              </a:rPr>
              <a:t>Результативность обучения по разным УМК</a:t>
            </a:r>
            <a:endParaRPr lang="ru-RU" b="1" dirty="0">
              <a:solidFill>
                <a:schemeClr val="accent4">
                  <a:lumMod val="75000"/>
                </a:schemeClr>
              </a:solidFill>
              <a:effectLst>
                <a:outerShdw blurRad="38100" dist="38100" dir="2700000" algn="tl">
                  <a:srgbClr val="000000">
                    <a:alpha val="43137"/>
                  </a:srgbClr>
                </a:outerShdw>
              </a:effectLst>
            </a:endParaRPr>
          </a:p>
        </p:txBody>
      </p:sp>
      <p:pic>
        <p:nvPicPr>
          <p:cNvPr id="3074"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79512" y="1628800"/>
            <a:ext cx="8640959" cy="46085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 name="Группа 4"/>
          <p:cNvGrpSpPr/>
          <p:nvPr/>
        </p:nvGrpSpPr>
        <p:grpSpPr>
          <a:xfrm>
            <a:off x="-14589" y="6113462"/>
            <a:ext cx="9158589" cy="744537"/>
            <a:chOff x="-14589" y="6113462"/>
            <a:chExt cx="9158589" cy="744537"/>
          </a:xfrm>
        </p:grpSpPr>
        <p:pic>
          <p:nvPicPr>
            <p:cNvPr id="6" name="Picture 4"/>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6113462"/>
              <a:ext cx="9144000" cy="744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a:spLocks noChangeArrowheads="1"/>
            </p:cNvSpPr>
            <p:nvPr/>
          </p:nvSpPr>
          <p:spPr bwMode="auto">
            <a:xfrm>
              <a:off x="-14589" y="6281737"/>
              <a:ext cx="914400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r>
                <a:rPr lang="ru-RU" sz="2100" b="1" dirty="0">
                  <a:solidFill>
                    <a:srgbClr val="4578B5"/>
                  </a:solidFill>
                  <a:latin typeface="Calibri" pitchFamily="34" charset="0"/>
                  <a:cs typeface="Arial" charset="0"/>
                </a:rPr>
                <a:t>Министерство образования и науки Республики Татарстан</a:t>
              </a:r>
            </a:p>
          </p:txBody>
        </p:sp>
      </p:grpSp>
    </p:spTree>
    <p:extLst>
      <p:ext uri="{BB962C8B-B14F-4D97-AF65-F5344CB8AC3E}">
        <p14:creationId xmlns:p14="http://schemas.microsoft.com/office/powerpoint/2010/main" val="4631860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Группа 7"/>
          <p:cNvGrpSpPr/>
          <p:nvPr/>
        </p:nvGrpSpPr>
        <p:grpSpPr>
          <a:xfrm>
            <a:off x="-14589" y="6113462"/>
            <a:ext cx="9158589" cy="744537"/>
            <a:chOff x="-14589" y="6113462"/>
            <a:chExt cx="9158589" cy="744537"/>
          </a:xfrm>
        </p:grpSpPr>
        <p:pic>
          <p:nvPicPr>
            <p:cNvPr id="9" name="Picture 4"/>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6113462"/>
              <a:ext cx="9144000" cy="744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a:spLocks noChangeArrowheads="1"/>
            </p:cNvSpPr>
            <p:nvPr/>
          </p:nvSpPr>
          <p:spPr bwMode="auto">
            <a:xfrm>
              <a:off x="-14589" y="6281737"/>
              <a:ext cx="914400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r>
                <a:rPr lang="ru-RU" sz="2100" b="1" dirty="0">
                  <a:solidFill>
                    <a:srgbClr val="4578B5"/>
                  </a:solidFill>
                  <a:latin typeface="Calibri" pitchFamily="34" charset="0"/>
                  <a:cs typeface="Arial" charset="0"/>
                </a:rPr>
                <a:t>Министерство образования и науки Республики Татарстан</a:t>
              </a:r>
            </a:p>
          </p:txBody>
        </p:sp>
      </p:grpSp>
      <p:sp>
        <p:nvSpPr>
          <p:cNvPr id="2" name="Заголовок 1"/>
          <p:cNvSpPr>
            <a:spLocks noGrp="1"/>
          </p:cNvSpPr>
          <p:nvPr>
            <p:ph type="title"/>
          </p:nvPr>
        </p:nvSpPr>
        <p:spPr/>
        <p:txBody>
          <a:bodyPr>
            <a:normAutofit fontScale="90000"/>
          </a:bodyPr>
          <a:lstStyle/>
          <a:p>
            <a:r>
              <a:rPr lang="ru-RU" b="1" dirty="0" smtClean="0">
                <a:solidFill>
                  <a:schemeClr val="accent4">
                    <a:lumMod val="75000"/>
                  </a:schemeClr>
                </a:solidFill>
                <a:effectLst>
                  <a:outerShdw blurRad="38100" dist="38100" dir="2700000" algn="tl">
                    <a:srgbClr val="000000">
                      <a:alpha val="43137"/>
                    </a:srgbClr>
                  </a:outerShdw>
                </a:effectLst>
              </a:rPr>
              <a:t>Качество знаний по разным УМК</a:t>
            </a:r>
            <a:endParaRPr lang="ru-RU" b="1" dirty="0">
              <a:solidFill>
                <a:schemeClr val="accent4">
                  <a:lumMod val="75000"/>
                </a:schemeClr>
              </a:solidFill>
              <a:effectLst>
                <a:outerShdw blurRad="38100" dist="38100" dir="2700000" algn="tl">
                  <a:srgbClr val="000000">
                    <a:alpha val="43137"/>
                  </a:srgbClr>
                </a:outerShdw>
              </a:effectLst>
            </a:endParaRPr>
          </a:p>
        </p:txBody>
      </p:sp>
      <p:pic>
        <p:nvPicPr>
          <p:cNvPr id="4099" name="Picture 3"/>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323528" y="1587641"/>
            <a:ext cx="8208912" cy="45809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138033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solidFill>
                  <a:schemeClr val="accent4">
                    <a:lumMod val="75000"/>
                  </a:schemeClr>
                </a:solidFill>
                <a:effectLst>
                  <a:outerShdw blurRad="38100" dist="38100" dir="2700000" algn="tl">
                    <a:srgbClr val="000000">
                      <a:alpha val="43137"/>
                    </a:srgbClr>
                  </a:outerShdw>
                </a:effectLst>
              </a:rPr>
              <a:t>Мониторинговые исследования по предмету «Окружающий мир»</a:t>
            </a:r>
            <a:endParaRPr lang="ru-RU" b="1" dirty="0">
              <a:solidFill>
                <a:schemeClr val="accent4">
                  <a:lumMod val="75000"/>
                </a:schemeClr>
              </a:solidFill>
              <a:effectLst>
                <a:outerShdw blurRad="38100" dist="38100" dir="2700000" algn="tl">
                  <a:srgbClr val="000000">
                    <a:alpha val="43137"/>
                  </a:srgbClr>
                </a:outerShdw>
              </a:effectLst>
            </a:endParaRPr>
          </a:p>
        </p:txBody>
      </p:sp>
      <p:sp>
        <p:nvSpPr>
          <p:cNvPr id="3" name="Объект 2"/>
          <p:cNvSpPr>
            <a:spLocks noGrp="1"/>
          </p:cNvSpPr>
          <p:nvPr>
            <p:ph idx="1"/>
          </p:nvPr>
        </p:nvSpPr>
        <p:spPr/>
        <p:txBody>
          <a:bodyPr>
            <a:normAutofit fontScale="70000" lnSpcReduction="20000"/>
          </a:bodyPr>
          <a:lstStyle/>
          <a:p>
            <a:r>
              <a:rPr lang="ru-RU" dirty="0"/>
              <a:t>Тестовая работа по предмету «Окружающий мир» включала в себя 14 заданий типа А с выбором одного правильного ответа из четырех предложенных, 6 заданий типа В с кратким ответом, позволяющим оценить уровень владения знаниями и умениями учащихся 4 классов по предмету. </a:t>
            </a:r>
          </a:p>
          <a:p>
            <a:r>
              <a:rPr lang="ru-RU" dirty="0" smtClean="0"/>
              <a:t>Наибольшие </a:t>
            </a:r>
            <a:r>
              <a:rPr lang="ru-RU" dirty="0"/>
              <a:t>затруднения </a:t>
            </a:r>
            <a:r>
              <a:rPr lang="ru-RU" dirty="0" smtClean="0"/>
              <a:t>вызвали </a:t>
            </a:r>
            <a:r>
              <a:rPr lang="ru-RU" dirty="0"/>
              <a:t>вопросы о</a:t>
            </a:r>
            <a:r>
              <a:rPr lang="ru-RU" dirty="0" smtClean="0"/>
              <a:t> </a:t>
            </a:r>
            <a:r>
              <a:rPr lang="ru-RU" dirty="0"/>
              <a:t>ж</a:t>
            </a:r>
            <a:r>
              <a:rPr lang="ru-RU" dirty="0" smtClean="0"/>
              <a:t>ивотных </a:t>
            </a:r>
            <a:r>
              <a:rPr lang="ru-RU" dirty="0"/>
              <a:t>и </a:t>
            </a:r>
            <a:r>
              <a:rPr lang="ru-RU" dirty="0" smtClean="0"/>
              <a:t>о природе </a:t>
            </a:r>
            <a:r>
              <a:rPr lang="ru-RU" dirty="0"/>
              <a:t>живых и </a:t>
            </a:r>
            <a:r>
              <a:rPr lang="ru-RU" dirty="0" smtClean="0"/>
              <a:t>неживых </a:t>
            </a:r>
            <a:r>
              <a:rPr lang="ru-RU" dirty="0"/>
              <a:t>организмов, а также ОБЖ и правил дорожного движения. </a:t>
            </a:r>
            <a:r>
              <a:rPr lang="ru-RU" dirty="0" smtClean="0"/>
              <a:t>Затруднились </a:t>
            </a:r>
            <a:r>
              <a:rPr lang="ru-RU" dirty="0"/>
              <a:t>от 25 до 30 процентов школьников.</a:t>
            </a:r>
          </a:p>
          <a:p>
            <a:r>
              <a:rPr lang="ru-RU" dirty="0"/>
              <a:t>Лучше всего учащиеся освоили учебный материал по темам: </a:t>
            </a:r>
          </a:p>
          <a:p>
            <a:pPr marL="0" lvl="0" indent="0">
              <a:buNone/>
            </a:pPr>
            <a:r>
              <a:rPr lang="ru-RU" dirty="0" smtClean="0"/>
              <a:t>- Государственная </a:t>
            </a:r>
            <a:r>
              <a:rPr lang="ru-RU" dirty="0"/>
              <a:t>символика</a:t>
            </a:r>
          </a:p>
          <a:p>
            <a:pPr marL="0" lvl="0" indent="0">
              <a:buNone/>
            </a:pPr>
            <a:r>
              <a:rPr lang="ru-RU" dirty="0" smtClean="0"/>
              <a:t>- Времена </a:t>
            </a:r>
            <a:r>
              <a:rPr lang="ru-RU" dirty="0"/>
              <a:t>года</a:t>
            </a:r>
          </a:p>
          <a:p>
            <a:pPr marL="0" lvl="0" indent="0">
              <a:buNone/>
            </a:pPr>
            <a:r>
              <a:rPr lang="ru-RU" dirty="0" smtClean="0"/>
              <a:t>- Растения </a:t>
            </a:r>
            <a:r>
              <a:rPr lang="ru-RU" dirty="0"/>
              <a:t>– живые организмы</a:t>
            </a:r>
          </a:p>
          <a:p>
            <a:endParaRPr lang="ru-RU" dirty="0"/>
          </a:p>
        </p:txBody>
      </p:sp>
      <p:grpSp>
        <p:nvGrpSpPr>
          <p:cNvPr id="4" name="Группа 3"/>
          <p:cNvGrpSpPr/>
          <p:nvPr/>
        </p:nvGrpSpPr>
        <p:grpSpPr>
          <a:xfrm>
            <a:off x="-14589" y="6113462"/>
            <a:ext cx="9158589" cy="744537"/>
            <a:chOff x="-14589" y="6113462"/>
            <a:chExt cx="9158589" cy="744537"/>
          </a:xfrm>
        </p:grpSpPr>
        <p:pic>
          <p:nvPicPr>
            <p:cNvPr id="5" name="Picture 4"/>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6113462"/>
              <a:ext cx="9144000" cy="744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a:spLocks noChangeArrowheads="1"/>
            </p:cNvSpPr>
            <p:nvPr/>
          </p:nvSpPr>
          <p:spPr bwMode="auto">
            <a:xfrm>
              <a:off x="-14589" y="6281737"/>
              <a:ext cx="914400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r>
                <a:rPr lang="ru-RU" sz="2100" b="1" dirty="0">
                  <a:solidFill>
                    <a:srgbClr val="4578B5"/>
                  </a:solidFill>
                  <a:latin typeface="Calibri" pitchFamily="34" charset="0"/>
                  <a:cs typeface="Arial" charset="0"/>
                </a:rPr>
                <a:t>Министерство образования и науки Республики Татарстан</a:t>
              </a:r>
            </a:p>
          </p:txBody>
        </p:sp>
      </p:grpSp>
    </p:spTree>
    <p:extLst>
      <p:ext uri="{BB962C8B-B14F-4D97-AF65-F5344CB8AC3E}">
        <p14:creationId xmlns:p14="http://schemas.microsoft.com/office/powerpoint/2010/main" val="17505571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14589" y="6113462"/>
            <a:ext cx="9158589" cy="744537"/>
            <a:chOff x="-14589" y="6113462"/>
            <a:chExt cx="9158589" cy="744537"/>
          </a:xfrm>
        </p:grpSpPr>
        <p:pic>
          <p:nvPicPr>
            <p:cNvPr id="5" name="Picture 4"/>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6113462"/>
              <a:ext cx="9144000" cy="744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a:spLocks noChangeArrowheads="1"/>
            </p:cNvSpPr>
            <p:nvPr/>
          </p:nvSpPr>
          <p:spPr bwMode="auto">
            <a:xfrm>
              <a:off x="-14589" y="6281737"/>
              <a:ext cx="914400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r>
                <a:rPr lang="ru-RU" sz="2100" b="1" dirty="0">
                  <a:solidFill>
                    <a:srgbClr val="4578B5"/>
                  </a:solidFill>
                  <a:latin typeface="Calibri" pitchFamily="34" charset="0"/>
                  <a:cs typeface="Arial" charset="0"/>
                </a:rPr>
                <a:t>Министерство образования и науки Республики Татарстан</a:t>
              </a:r>
            </a:p>
          </p:txBody>
        </p:sp>
      </p:grpSp>
      <p:sp>
        <p:nvSpPr>
          <p:cNvPr id="2" name="Заголовок 1"/>
          <p:cNvSpPr>
            <a:spLocks noGrp="1"/>
          </p:cNvSpPr>
          <p:nvPr>
            <p:ph type="title"/>
          </p:nvPr>
        </p:nvSpPr>
        <p:spPr/>
        <p:txBody>
          <a:bodyPr>
            <a:noAutofit/>
          </a:bodyPr>
          <a:lstStyle/>
          <a:p>
            <a:r>
              <a:rPr lang="ru-RU" sz="3600" b="1" dirty="0" smtClean="0">
                <a:solidFill>
                  <a:schemeClr val="accent4">
                    <a:lumMod val="75000"/>
                  </a:schemeClr>
                </a:solidFill>
                <a:effectLst>
                  <a:outerShdw blurRad="38100" dist="38100" dir="2700000" algn="tl">
                    <a:srgbClr val="000000">
                      <a:alpha val="43137"/>
                    </a:srgbClr>
                  </a:outerShdw>
                </a:effectLst>
              </a:rPr>
              <a:t>Актуальность  оценки качества начального образования </a:t>
            </a:r>
            <a:endParaRPr lang="ru-RU" sz="3600" b="1" dirty="0">
              <a:solidFill>
                <a:schemeClr val="accent4">
                  <a:lumMod val="75000"/>
                </a:schemeClr>
              </a:solidFill>
              <a:effectLst>
                <a:outerShdw blurRad="38100" dist="38100" dir="2700000" algn="tl">
                  <a:srgbClr val="000000">
                    <a:alpha val="43137"/>
                  </a:srgbClr>
                </a:outerShdw>
              </a:effectLst>
            </a:endParaRPr>
          </a:p>
        </p:txBody>
      </p:sp>
      <p:sp>
        <p:nvSpPr>
          <p:cNvPr id="3" name="Объект 2"/>
          <p:cNvSpPr>
            <a:spLocks noGrp="1"/>
          </p:cNvSpPr>
          <p:nvPr>
            <p:ph idx="1"/>
          </p:nvPr>
        </p:nvSpPr>
        <p:spPr/>
        <p:txBody>
          <a:bodyPr>
            <a:normAutofit lnSpcReduction="10000"/>
          </a:bodyPr>
          <a:lstStyle/>
          <a:p>
            <a:pPr marL="0" indent="0" algn="just">
              <a:buNone/>
            </a:pPr>
            <a:r>
              <a:rPr lang="ru-RU" dirty="0" smtClean="0"/>
              <a:t> Внешняя оценка позволяет:</a:t>
            </a:r>
          </a:p>
          <a:p>
            <a:pPr algn="just">
              <a:buFontTx/>
              <a:buChar char="-"/>
            </a:pPr>
            <a:r>
              <a:rPr lang="ru-RU" dirty="0" smtClean="0"/>
              <a:t>получить достоверную информацию для аккредитации ОУ, аттестации педагогических кадров;</a:t>
            </a:r>
          </a:p>
          <a:p>
            <a:pPr algn="just">
              <a:buFontTx/>
              <a:buChar char="-"/>
            </a:pPr>
            <a:r>
              <a:rPr lang="ru-RU" dirty="0" smtClean="0"/>
              <a:t>участвовать в Гранте «Наш новый учитель»;</a:t>
            </a:r>
          </a:p>
          <a:p>
            <a:pPr algn="just">
              <a:buFontTx/>
              <a:buChar char="-"/>
            </a:pPr>
            <a:r>
              <a:rPr lang="ru-RU" dirty="0" smtClean="0"/>
              <a:t>составлять рейтинг вариативных программ обучения;</a:t>
            </a:r>
          </a:p>
          <a:p>
            <a:pPr algn="just">
              <a:buFontTx/>
              <a:buChar char="-"/>
            </a:pPr>
            <a:r>
              <a:rPr lang="ru-RU" dirty="0" smtClean="0"/>
              <a:t>Составлять рейтинги муниципалитетов</a:t>
            </a:r>
            <a:r>
              <a:rPr lang="ru-RU" dirty="0"/>
              <a:t> </a:t>
            </a:r>
            <a:r>
              <a:rPr lang="ru-RU" dirty="0" smtClean="0"/>
              <a:t>и школ.</a:t>
            </a:r>
          </a:p>
          <a:p>
            <a:pPr algn="just">
              <a:buFontTx/>
              <a:buChar char="-"/>
            </a:pPr>
            <a:endParaRPr lang="ru-RU" dirty="0"/>
          </a:p>
        </p:txBody>
      </p:sp>
    </p:spTree>
    <p:extLst>
      <p:ext uri="{BB962C8B-B14F-4D97-AF65-F5344CB8AC3E}">
        <p14:creationId xmlns:p14="http://schemas.microsoft.com/office/powerpoint/2010/main" val="865935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Группа 4"/>
          <p:cNvGrpSpPr/>
          <p:nvPr/>
        </p:nvGrpSpPr>
        <p:grpSpPr>
          <a:xfrm>
            <a:off x="-14589" y="6113462"/>
            <a:ext cx="9158589" cy="744537"/>
            <a:chOff x="-14589" y="6113462"/>
            <a:chExt cx="9158589" cy="744537"/>
          </a:xfrm>
        </p:grpSpPr>
        <p:pic>
          <p:nvPicPr>
            <p:cNvPr id="6" name="Picture 4"/>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6113462"/>
              <a:ext cx="9144000" cy="744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a:spLocks noChangeArrowheads="1"/>
            </p:cNvSpPr>
            <p:nvPr/>
          </p:nvSpPr>
          <p:spPr bwMode="auto">
            <a:xfrm>
              <a:off x="-14589" y="6281737"/>
              <a:ext cx="914400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r>
                <a:rPr lang="ru-RU" sz="2100" b="1" dirty="0">
                  <a:solidFill>
                    <a:srgbClr val="4578B5"/>
                  </a:solidFill>
                  <a:latin typeface="Calibri" pitchFamily="34" charset="0"/>
                  <a:cs typeface="Arial" charset="0"/>
                </a:rPr>
                <a:t>Министерство образования и науки Республики Татарстан</a:t>
              </a:r>
            </a:p>
          </p:txBody>
        </p:sp>
      </p:grpSp>
      <p:sp>
        <p:nvSpPr>
          <p:cNvPr id="2" name="Заголовок 1"/>
          <p:cNvSpPr>
            <a:spLocks noGrp="1"/>
          </p:cNvSpPr>
          <p:nvPr>
            <p:ph type="title"/>
          </p:nvPr>
        </p:nvSpPr>
        <p:spPr/>
        <p:txBody>
          <a:bodyPr>
            <a:normAutofit fontScale="90000"/>
          </a:bodyPr>
          <a:lstStyle/>
          <a:p>
            <a:r>
              <a:rPr lang="ru-RU" b="1" dirty="0" smtClean="0">
                <a:solidFill>
                  <a:schemeClr val="accent4">
                    <a:lumMod val="75000"/>
                  </a:schemeClr>
                </a:solidFill>
                <a:effectLst>
                  <a:outerShdw blurRad="38100" dist="38100" dir="2700000" algn="tl">
                    <a:srgbClr val="000000">
                      <a:alpha val="43137"/>
                    </a:srgbClr>
                  </a:outerShdw>
                </a:effectLst>
              </a:rPr>
              <a:t>Соотношение различных УМК в республике</a:t>
            </a:r>
            <a:endParaRPr lang="ru-RU" b="1" dirty="0">
              <a:solidFill>
                <a:schemeClr val="accent4">
                  <a:lumMod val="75000"/>
                </a:schemeClr>
              </a:solidFill>
              <a:effectLst>
                <a:outerShdw blurRad="38100" dist="38100" dir="2700000" algn="tl">
                  <a:srgbClr val="000000">
                    <a:alpha val="43137"/>
                  </a:srgbClr>
                </a:outerShdw>
              </a:effectLst>
            </a:endParaRPr>
          </a:p>
        </p:txBody>
      </p:sp>
      <p:pic>
        <p:nvPicPr>
          <p:cNvPr id="5122"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95536" y="1556792"/>
            <a:ext cx="8352928" cy="47525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37995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solidFill>
                  <a:schemeClr val="accent4">
                    <a:lumMod val="75000"/>
                  </a:schemeClr>
                </a:solidFill>
                <a:effectLst>
                  <a:outerShdw blurRad="38100" dist="38100" dir="2700000" algn="tl">
                    <a:srgbClr val="000000">
                      <a:alpha val="43137"/>
                    </a:srgbClr>
                  </a:outerShdw>
                </a:effectLst>
              </a:rPr>
              <a:t>Результативность по различным УМК</a:t>
            </a:r>
            <a:endParaRPr lang="ru-RU" b="1" dirty="0">
              <a:solidFill>
                <a:schemeClr val="accent4">
                  <a:lumMod val="75000"/>
                </a:schemeClr>
              </a:solidFill>
              <a:effectLst>
                <a:outerShdw blurRad="38100" dist="38100" dir="2700000" algn="tl">
                  <a:srgbClr val="000000">
                    <a:alpha val="43137"/>
                  </a:srgbClr>
                </a:outerShdw>
              </a:effectLst>
            </a:endParaRPr>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95536" y="1556792"/>
            <a:ext cx="8424936" cy="4608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 name="Группа 4"/>
          <p:cNvGrpSpPr/>
          <p:nvPr/>
        </p:nvGrpSpPr>
        <p:grpSpPr>
          <a:xfrm>
            <a:off x="-14589" y="6113462"/>
            <a:ext cx="9158589" cy="744537"/>
            <a:chOff x="-14589" y="6113462"/>
            <a:chExt cx="9158589" cy="744537"/>
          </a:xfrm>
        </p:grpSpPr>
        <p:pic>
          <p:nvPicPr>
            <p:cNvPr id="6" name="Picture 4"/>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6113462"/>
              <a:ext cx="9144000" cy="744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a:spLocks noChangeArrowheads="1"/>
            </p:cNvSpPr>
            <p:nvPr/>
          </p:nvSpPr>
          <p:spPr bwMode="auto">
            <a:xfrm>
              <a:off x="-14589" y="6281737"/>
              <a:ext cx="914400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r>
                <a:rPr lang="ru-RU" sz="2100" b="1" dirty="0">
                  <a:solidFill>
                    <a:srgbClr val="4578B5"/>
                  </a:solidFill>
                  <a:latin typeface="Calibri" pitchFamily="34" charset="0"/>
                  <a:cs typeface="Arial" charset="0"/>
                </a:rPr>
                <a:t>Министерство образования и науки Республики Татарстан</a:t>
              </a:r>
            </a:p>
          </p:txBody>
        </p:sp>
      </p:grpSp>
    </p:spTree>
    <p:extLst>
      <p:ext uri="{BB962C8B-B14F-4D97-AF65-F5344CB8AC3E}">
        <p14:creationId xmlns:p14="http://schemas.microsoft.com/office/powerpoint/2010/main" val="8400448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solidFill>
                  <a:schemeClr val="accent4">
                    <a:lumMod val="75000"/>
                  </a:schemeClr>
                </a:solidFill>
                <a:effectLst>
                  <a:outerShdw blurRad="38100" dist="38100" dir="2700000" algn="tl">
                    <a:srgbClr val="000000">
                      <a:alpha val="43137"/>
                    </a:srgbClr>
                  </a:outerShdw>
                </a:effectLst>
              </a:rPr>
              <a:t>Мониторинговые исследования по предмету «Татарский язык»</a:t>
            </a:r>
            <a:endParaRPr lang="ru-RU" b="1" dirty="0">
              <a:solidFill>
                <a:schemeClr val="accent4">
                  <a:lumMod val="75000"/>
                </a:schemeClr>
              </a:solidFill>
              <a:effectLst>
                <a:outerShdw blurRad="38100" dist="38100" dir="2700000" algn="tl">
                  <a:srgbClr val="000000">
                    <a:alpha val="43137"/>
                  </a:srgbClr>
                </a:outerShdw>
              </a:effectLst>
            </a:endParaRPr>
          </a:p>
        </p:txBody>
      </p:sp>
      <p:sp>
        <p:nvSpPr>
          <p:cNvPr id="3" name="Объект 2"/>
          <p:cNvSpPr>
            <a:spLocks noGrp="1"/>
          </p:cNvSpPr>
          <p:nvPr>
            <p:ph idx="1"/>
          </p:nvPr>
        </p:nvSpPr>
        <p:spPr/>
        <p:txBody>
          <a:bodyPr>
            <a:normAutofit fontScale="77500" lnSpcReduction="20000"/>
          </a:bodyPr>
          <a:lstStyle/>
          <a:p>
            <a:r>
              <a:rPr lang="ru-RU" b="1" dirty="0" smtClean="0"/>
              <a:t>Цель</a:t>
            </a:r>
            <a:r>
              <a:rPr lang="ru-RU" dirty="0" smtClean="0"/>
              <a:t>: </a:t>
            </a:r>
            <a:r>
              <a:rPr lang="ru-RU" dirty="0"/>
              <a:t>проверка и оценка способности </a:t>
            </a:r>
            <a:r>
              <a:rPr lang="ru-RU" dirty="0" smtClean="0"/>
              <a:t>выпускников</a:t>
            </a:r>
          </a:p>
          <a:p>
            <a:pPr marL="0" indent="0">
              <a:buNone/>
            </a:pPr>
            <a:r>
              <a:rPr lang="ru-RU" dirty="0" smtClean="0"/>
              <a:t>начальной школы применять полученные знания для решения разнообразных задач учебного и практического характера средствами татарского языка.</a:t>
            </a:r>
          </a:p>
          <a:p>
            <a:r>
              <a:rPr lang="ru-RU" b="1" dirty="0" smtClean="0"/>
              <a:t>Характеристика структуры и содержания работы</a:t>
            </a:r>
          </a:p>
          <a:p>
            <a:pPr marL="0" indent="0">
              <a:buNone/>
            </a:pPr>
            <a:r>
              <a:rPr lang="ru-RU" dirty="0" smtClean="0"/>
              <a:t>Тестирование проведено </a:t>
            </a:r>
            <a:r>
              <a:rPr lang="ru-RU" dirty="0"/>
              <a:t>для трех категорий учащихся, в зависимости от учебной программы обучаемого: 1 – учащиеся в национальных (татарских) школах (код предмета-21); 2 – учащиеся в татарских группах общеобразовательных учреждениях Республики Татарстан с русским языком изучения других предметов (код предмета-22) и 3 – русскоязычные учащиеся (код предмета-23).</a:t>
            </a:r>
          </a:p>
          <a:p>
            <a:endParaRPr lang="ru-RU" dirty="0"/>
          </a:p>
          <a:p>
            <a:endParaRPr lang="ru-RU" dirty="0"/>
          </a:p>
        </p:txBody>
      </p:sp>
      <p:grpSp>
        <p:nvGrpSpPr>
          <p:cNvPr id="4" name="Группа 3"/>
          <p:cNvGrpSpPr/>
          <p:nvPr/>
        </p:nvGrpSpPr>
        <p:grpSpPr>
          <a:xfrm>
            <a:off x="-14589" y="6113462"/>
            <a:ext cx="9158589" cy="744537"/>
            <a:chOff x="-14589" y="6113462"/>
            <a:chExt cx="9158589" cy="744537"/>
          </a:xfrm>
        </p:grpSpPr>
        <p:pic>
          <p:nvPicPr>
            <p:cNvPr id="5" name="Picture 4"/>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6113462"/>
              <a:ext cx="9144000" cy="744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a:spLocks noChangeArrowheads="1"/>
            </p:cNvSpPr>
            <p:nvPr/>
          </p:nvSpPr>
          <p:spPr bwMode="auto">
            <a:xfrm>
              <a:off x="-14589" y="6281737"/>
              <a:ext cx="914400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r>
                <a:rPr lang="ru-RU" sz="2100" b="1" dirty="0">
                  <a:solidFill>
                    <a:srgbClr val="4578B5"/>
                  </a:solidFill>
                  <a:latin typeface="Calibri" pitchFamily="34" charset="0"/>
                  <a:cs typeface="Arial" charset="0"/>
                </a:rPr>
                <a:t>Министерство образования и науки Республики Татарстан</a:t>
              </a:r>
            </a:p>
          </p:txBody>
        </p:sp>
      </p:grpSp>
    </p:spTree>
    <p:extLst>
      <p:ext uri="{BB962C8B-B14F-4D97-AF65-F5344CB8AC3E}">
        <p14:creationId xmlns:p14="http://schemas.microsoft.com/office/powerpoint/2010/main" val="668608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Группа 4"/>
          <p:cNvGrpSpPr/>
          <p:nvPr/>
        </p:nvGrpSpPr>
        <p:grpSpPr>
          <a:xfrm>
            <a:off x="-14589" y="6113462"/>
            <a:ext cx="9158589" cy="744537"/>
            <a:chOff x="-14589" y="6113462"/>
            <a:chExt cx="9158589" cy="744537"/>
          </a:xfrm>
        </p:grpSpPr>
        <p:pic>
          <p:nvPicPr>
            <p:cNvPr id="6" name="Picture 4"/>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6113462"/>
              <a:ext cx="9144000" cy="744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a:spLocks noChangeArrowheads="1"/>
            </p:cNvSpPr>
            <p:nvPr/>
          </p:nvSpPr>
          <p:spPr bwMode="auto">
            <a:xfrm>
              <a:off x="-14589" y="6281737"/>
              <a:ext cx="914400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r>
                <a:rPr lang="ru-RU" sz="2100" b="1" dirty="0">
                  <a:solidFill>
                    <a:srgbClr val="4578B5"/>
                  </a:solidFill>
                  <a:latin typeface="Calibri" pitchFamily="34" charset="0"/>
                  <a:cs typeface="Arial" charset="0"/>
                </a:rPr>
                <a:t>Министерство образования и науки Республики Татарстан</a:t>
              </a:r>
            </a:p>
          </p:txBody>
        </p:sp>
      </p:grpSp>
      <p:sp>
        <p:nvSpPr>
          <p:cNvPr id="2" name="Заголовок 1"/>
          <p:cNvSpPr>
            <a:spLocks noGrp="1"/>
          </p:cNvSpPr>
          <p:nvPr>
            <p:ph type="title"/>
          </p:nvPr>
        </p:nvSpPr>
        <p:spPr/>
        <p:txBody>
          <a:bodyPr>
            <a:normAutofit fontScale="90000"/>
          </a:bodyPr>
          <a:lstStyle/>
          <a:p>
            <a:r>
              <a:rPr lang="ru-RU" b="1" dirty="0" smtClean="0">
                <a:solidFill>
                  <a:schemeClr val="accent4">
                    <a:lumMod val="75000"/>
                  </a:schemeClr>
                </a:solidFill>
                <a:effectLst>
                  <a:outerShdw blurRad="38100" dist="38100" dir="2700000" algn="tl">
                    <a:srgbClr val="000000">
                      <a:alpha val="43137"/>
                    </a:srgbClr>
                  </a:outerShdw>
                </a:effectLst>
              </a:rPr>
              <a:t>Результаты диагностической работы по татарскому языку</a:t>
            </a:r>
            <a:endParaRPr lang="ru-RU" b="1" dirty="0">
              <a:solidFill>
                <a:schemeClr val="accent4">
                  <a:lumMod val="75000"/>
                </a:schemeClr>
              </a:solidFill>
              <a:effectLst>
                <a:outerShdw blurRad="38100" dist="38100" dir="2700000" algn="tl">
                  <a:srgbClr val="000000">
                    <a:alpha val="43137"/>
                  </a:srgbClr>
                </a:outerShdw>
              </a:effectLst>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1070181980"/>
              </p:ext>
            </p:extLst>
          </p:nvPr>
        </p:nvGraphicFramePr>
        <p:xfrm>
          <a:off x="755576" y="1628800"/>
          <a:ext cx="7684318" cy="4464500"/>
        </p:xfrm>
        <a:graphic>
          <a:graphicData uri="http://schemas.openxmlformats.org/drawingml/2006/table">
            <a:tbl>
              <a:tblPr firstRow="1" firstCol="1" lastRow="1" lastCol="1" bandRow="1" bandCol="1"/>
              <a:tblGrid>
                <a:gridCol w="4610591"/>
                <a:gridCol w="3073727"/>
              </a:tblGrid>
              <a:tr h="892900">
                <a:tc gridSpan="2">
                  <a:txBody>
                    <a:bodyPr/>
                    <a:lstStyle/>
                    <a:p>
                      <a:pPr algn="ctr">
                        <a:spcAft>
                          <a:spcPts val="0"/>
                        </a:spcAft>
                      </a:pPr>
                      <a:r>
                        <a:rPr lang="ru-RU" sz="2000" dirty="0">
                          <a:effectLst/>
                          <a:latin typeface="Times New Roman"/>
                          <a:ea typeface="Times New Roman"/>
                        </a:rPr>
                        <a:t>Татарский язык</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r>
              <a:tr h="892900">
                <a:tc>
                  <a:txBody>
                    <a:bodyPr/>
                    <a:lstStyle/>
                    <a:p>
                      <a:pPr algn="just">
                        <a:spcAft>
                          <a:spcPts val="0"/>
                        </a:spcAft>
                      </a:pPr>
                      <a:r>
                        <a:rPr lang="ru-RU" sz="2000" dirty="0">
                          <a:effectLst/>
                          <a:latin typeface="Times New Roman"/>
                          <a:ea typeface="Times New Roman"/>
                        </a:rPr>
                        <a:t>Средний первичный балл</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dirty="0">
                          <a:effectLst/>
                          <a:latin typeface="Times New Roman"/>
                          <a:ea typeface="Times New Roman"/>
                        </a:rPr>
                        <a:t>25,53(21), 25,23(22), 20,34(23)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92900">
                <a:tc>
                  <a:txBody>
                    <a:bodyPr/>
                    <a:lstStyle/>
                    <a:p>
                      <a:pPr algn="just">
                        <a:spcAft>
                          <a:spcPts val="0"/>
                        </a:spcAft>
                      </a:pPr>
                      <a:r>
                        <a:rPr lang="ru-RU" sz="2000">
                          <a:effectLst/>
                          <a:latin typeface="Times New Roman"/>
                          <a:ea typeface="Times New Roman"/>
                        </a:rPr>
                        <a:t>Средний балл (тестовый)</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dirty="0">
                          <a:effectLst/>
                          <a:latin typeface="Times New Roman"/>
                          <a:ea typeface="Times New Roman"/>
                        </a:rPr>
                        <a:t>85,1(21), 84,09(22), 84,73(23)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92900">
                <a:tc>
                  <a:txBody>
                    <a:bodyPr/>
                    <a:lstStyle/>
                    <a:p>
                      <a:pPr algn="just">
                        <a:spcAft>
                          <a:spcPts val="0"/>
                        </a:spcAft>
                      </a:pPr>
                      <a:r>
                        <a:rPr lang="ru-RU" sz="2000">
                          <a:effectLst/>
                          <a:latin typeface="Times New Roman"/>
                          <a:ea typeface="Times New Roman"/>
                        </a:rPr>
                        <a:t>Средняя оценка за 2 четверть</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dirty="0">
                          <a:effectLst/>
                          <a:latin typeface="Times New Roman"/>
                          <a:ea typeface="Times New Roman"/>
                        </a:rPr>
                        <a:t>3,95(21), 4,03(22), 3,93(23)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92900">
                <a:tc>
                  <a:txBody>
                    <a:bodyPr/>
                    <a:lstStyle/>
                    <a:p>
                      <a:pPr algn="just">
                        <a:spcAft>
                          <a:spcPts val="0"/>
                        </a:spcAft>
                      </a:pPr>
                      <a:r>
                        <a:rPr lang="ru-RU" sz="2000">
                          <a:effectLst/>
                          <a:latin typeface="Times New Roman"/>
                          <a:ea typeface="Times New Roman"/>
                        </a:rPr>
                        <a:t>Средняя оценка за диагностическую работу</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dirty="0">
                          <a:effectLst/>
                          <a:latin typeface="Times New Roman"/>
                          <a:ea typeface="Times New Roman"/>
                        </a:rPr>
                        <a:t>4,63(21), 4,57(22), 4,62(23)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2210089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Группа 5"/>
          <p:cNvGrpSpPr/>
          <p:nvPr/>
        </p:nvGrpSpPr>
        <p:grpSpPr>
          <a:xfrm>
            <a:off x="-14589" y="6113462"/>
            <a:ext cx="9158589" cy="744537"/>
            <a:chOff x="-14589" y="6113462"/>
            <a:chExt cx="9158589" cy="744537"/>
          </a:xfrm>
        </p:grpSpPr>
        <p:pic>
          <p:nvPicPr>
            <p:cNvPr id="7" name="Picture 4"/>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6113462"/>
              <a:ext cx="9144000" cy="744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a:spLocks noChangeArrowheads="1"/>
            </p:cNvSpPr>
            <p:nvPr/>
          </p:nvSpPr>
          <p:spPr bwMode="auto">
            <a:xfrm>
              <a:off x="-14589" y="6281737"/>
              <a:ext cx="914400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r>
                <a:rPr lang="ru-RU" sz="2100" b="1" dirty="0">
                  <a:solidFill>
                    <a:srgbClr val="4578B5"/>
                  </a:solidFill>
                  <a:latin typeface="Calibri" pitchFamily="34" charset="0"/>
                  <a:cs typeface="Arial" charset="0"/>
                </a:rPr>
                <a:t>Министерство образования и науки Республики Татарстан</a:t>
              </a:r>
            </a:p>
          </p:txBody>
        </p:sp>
      </p:grpSp>
      <p:sp>
        <p:nvSpPr>
          <p:cNvPr id="2" name="Заголовок 1"/>
          <p:cNvSpPr>
            <a:spLocks noGrp="1"/>
          </p:cNvSpPr>
          <p:nvPr>
            <p:ph type="title"/>
          </p:nvPr>
        </p:nvSpPr>
        <p:spPr/>
        <p:txBody>
          <a:bodyPr>
            <a:normAutofit fontScale="90000"/>
          </a:bodyPr>
          <a:lstStyle/>
          <a:p>
            <a:r>
              <a:rPr lang="ru-RU" b="1" dirty="0" smtClean="0">
                <a:solidFill>
                  <a:schemeClr val="accent4">
                    <a:lumMod val="75000"/>
                  </a:schemeClr>
                </a:solidFill>
                <a:effectLst>
                  <a:outerShdw blurRad="38100" dist="38100" dir="2700000" algn="tl">
                    <a:srgbClr val="000000">
                      <a:alpha val="43137"/>
                    </a:srgbClr>
                  </a:outerShdw>
                </a:effectLst>
              </a:rPr>
              <a:t>УМК по предмету «Татарский язык»</a:t>
            </a:r>
            <a:endParaRPr lang="ru-RU" b="1" dirty="0">
              <a:solidFill>
                <a:schemeClr val="accent4">
                  <a:lumMod val="75000"/>
                </a:schemeClr>
              </a:solidFill>
              <a:effectLst>
                <a:outerShdw blurRad="38100" dist="38100" dir="2700000" algn="tl">
                  <a:srgbClr val="000000">
                    <a:alpha val="43137"/>
                  </a:srgbClr>
                </a:outerShdw>
              </a:effectLst>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1406963673"/>
              </p:ext>
            </p:extLst>
          </p:nvPr>
        </p:nvGraphicFramePr>
        <p:xfrm>
          <a:off x="467544" y="1628800"/>
          <a:ext cx="8208911" cy="4485070"/>
        </p:xfrm>
        <a:graphic>
          <a:graphicData uri="http://schemas.openxmlformats.org/drawingml/2006/table">
            <a:tbl>
              <a:tblPr firstRow="1" firstCol="1" bandRow="1"/>
              <a:tblGrid>
                <a:gridCol w="2736018"/>
                <a:gridCol w="2736018"/>
                <a:gridCol w="2736875"/>
              </a:tblGrid>
              <a:tr h="637785">
                <a:tc>
                  <a:txBody>
                    <a:bodyPr/>
                    <a:lstStyle/>
                    <a:p>
                      <a:pPr>
                        <a:lnSpc>
                          <a:spcPct val="115000"/>
                        </a:lnSpc>
                        <a:spcAft>
                          <a:spcPts val="0"/>
                        </a:spcAft>
                      </a:pPr>
                      <a:r>
                        <a:rPr lang="ru-RU" sz="1600" dirty="0">
                          <a:effectLst/>
                          <a:latin typeface="Calibri"/>
                          <a:ea typeface="Calibri"/>
                          <a:cs typeface="Times New Roman"/>
                        </a:rPr>
                        <a:t>предмет</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600" dirty="0">
                          <a:effectLst/>
                          <a:latin typeface="Calibri"/>
                          <a:ea typeface="Calibri"/>
                          <a:cs typeface="Times New Roman"/>
                        </a:rPr>
                        <a:t>Наиболее распространенный УМК</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600">
                          <a:effectLst/>
                          <a:latin typeface="Calibri"/>
                          <a:ea typeface="Calibri"/>
                          <a:cs typeface="Times New Roman"/>
                        </a:rPr>
                        <a:t>Наилучшее качество знаний по УМК</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37785">
                <a:tc>
                  <a:txBody>
                    <a:bodyPr/>
                    <a:lstStyle/>
                    <a:p>
                      <a:pPr>
                        <a:lnSpc>
                          <a:spcPct val="115000"/>
                        </a:lnSpc>
                        <a:spcAft>
                          <a:spcPts val="0"/>
                        </a:spcAft>
                      </a:pPr>
                      <a:r>
                        <a:rPr lang="ru-RU" sz="1600" dirty="0">
                          <a:effectLst/>
                          <a:latin typeface="Calibri"/>
                          <a:ea typeface="Calibri"/>
                          <a:cs typeface="Times New Roman"/>
                        </a:rPr>
                        <a:t>Татарский язык в ОО с родным (нерусским) языком обучения</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600" dirty="0">
                          <a:effectLst/>
                          <a:latin typeface="Calibri"/>
                          <a:ea typeface="Calibri"/>
                          <a:cs typeface="Times New Roman"/>
                        </a:rPr>
                        <a:t>«Школа России»</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600">
                          <a:effectLst/>
                          <a:latin typeface="Calibri"/>
                          <a:ea typeface="Calibri"/>
                          <a:cs typeface="Times New Roman"/>
                        </a:rPr>
                        <a:t>«Перспективная начальная школа</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65869">
                <a:tc>
                  <a:txBody>
                    <a:bodyPr/>
                    <a:lstStyle/>
                    <a:p>
                      <a:pPr>
                        <a:lnSpc>
                          <a:spcPct val="115000"/>
                        </a:lnSpc>
                        <a:spcAft>
                          <a:spcPts val="0"/>
                        </a:spcAft>
                      </a:pPr>
                      <a:r>
                        <a:rPr lang="ru-RU" sz="1600">
                          <a:effectLst/>
                          <a:latin typeface="Calibri"/>
                          <a:ea typeface="Calibri"/>
                          <a:cs typeface="Times New Roman"/>
                        </a:rPr>
                        <a:t>Татарский язык в татарских группах ОО с русским языком обучения</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600" dirty="0">
                          <a:effectLst/>
                          <a:latin typeface="Calibri"/>
                          <a:ea typeface="Calibri"/>
                          <a:cs typeface="Times New Roman"/>
                        </a:rPr>
                        <a:t>«Школа России»</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600">
                          <a:effectLst/>
                          <a:latin typeface="Calibri"/>
                          <a:ea typeface="Calibri"/>
                          <a:cs typeface="Times New Roman"/>
                        </a:rPr>
                        <a:t>«Модель поликультурного образования»</a:t>
                      </a:r>
                    </a:p>
                    <a:p>
                      <a:pPr>
                        <a:lnSpc>
                          <a:spcPct val="115000"/>
                        </a:lnSpc>
                        <a:spcAft>
                          <a:spcPts val="0"/>
                        </a:spcAft>
                      </a:pPr>
                      <a:r>
                        <a:rPr lang="ru-RU" sz="1600">
                          <a:effectLst/>
                          <a:latin typeface="Calibri"/>
                          <a:ea typeface="Calibri"/>
                          <a:cs typeface="Times New Roman"/>
                        </a:rPr>
                        <a:t>«Система Л.В. Занкова»</a:t>
                      </a:r>
                    </a:p>
                    <a:p>
                      <a:pPr>
                        <a:lnSpc>
                          <a:spcPct val="115000"/>
                        </a:lnSpc>
                        <a:spcAft>
                          <a:spcPts val="0"/>
                        </a:spcAft>
                      </a:pPr>
                      <a:r>
                        <a:rPr lang="ru-RU" sz="1600">
                          <a:effectLst/>
                          <a:latin typeface="Calibri"/>
                          <a:ea typeface="Calibri"/>
                          <a:cs typeface="Times New Roman"/>
                        </a:rPr>
                        <a:t>«Начальная школа </a:t>
                      </a:r>
                      <a:r>
                        <a:rPr lang="en-US" sz="1600">
                          <a:effectLst/>
                          <a:latin typeface="Calibri"/>
                          <a:ea typeface="Calibri"/>
                          <a:cs typeface="Times New Roman"/>
                        </a:rPr>
                        <a:t>XXI </a:t>
                      </a:r>
                      <a:r>
                        <a:rPr lang="ru-RU" sz="1600">
                          <a:effectLst/>
                          <a:latin typeface="Calibri"/>
                          <a:ea typeface="Calibri"/>
                          <a:cs typeface="Times New Roman"/>
                        </a:rPr>
                        <a:t>века»</a:t>
                      </a:r>
                    </a:p>
                    <a:p>
                      <a:pPr>
                        <a:lnSpc>
                          <a:spcPct val="115000"/>
                        </a:lnSpc>
                        <a:spcAft>
                          <a:spcPts val="0"/>
                        </a:spcAft>
                      </a:pPr>
                      <a:r>
                        <a:rPr lang="ru-RU" sz="1600">
                          <a:effectLst/>
                          <a:latin typeface="Calibri"/>
                          <a:ea typeface="Calibri"/>
                          <a:cs typeface="Times New Roman"/>
                        </a:rPr>
                        <a:t>«Планета Знаний»</a:t>
                      </a:r>
                    </a:p>
                    <a:p>
                      <a:pPr>
                        <a:lnSpc>
                          <a:spcPct val="115000"/>
                        </a:lnSpc>
                        <a:spcAft>
                          <a:spcPts val="0"/>
                        </a:spcAft>
                      </a:pPr>
                      <a:r>
                        <a:rPr lang="ru-RU" sz="1600">
                          <a:effectLst/>
                          <a:latin typeface="Calibri"/>
                          <a:ea typeface="Calibri"/>
                          <a:cs typeface="Times New Roman"/>
                        </a:rPr>
                        <a:t>«Технология творческого развития А.З. Рахимова»</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56678">
                <a:tc>
                  <a:txBody>
                    <a:bodyPr/>
                    <a:lstStyle/>
                    <a:p>
                      <a:pPr>
                        <a:lnSpc>
                          <a:spcPct val="115000"/>
                        </a:lnSpc>
                        <a:spcAft>
                          <a:spcPts val="0"/>
                        </a:spcAft>
                      </a:pPr>
                      <a:r>
                        <a:rPr lang="ru-RU" sz="1600">
                          <a:effectLst/>
                          <a:latin typeface="Calibri"/>
                          <a:ea typeface="Calibri"/>
                          <a:cs typeface="Times New Roman"/>
                        </a:rPr>
                        <a:t>Татарский язык в русскоязычных группах ОО с русским языком обучения</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600" dirty="0">
                          <a:effectLst/>
                          <a:latin typeface="Calibri"/>
                          <a:ea typeface="Calibri"/>
                          <a:cs typeface="Times New Roman"/>
                        </a:rPr>
                        <a:t>«Школа России»</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600" dirty="0">
                          <a:effectLst/>
                          <a:latin typeface="Calibri"/>
                          <a:ea typeface="Calibri"/>
                          <a:cs typeface="Times New Roman"/>
                        </a:rPr>
                        <a:t>«Система Д.Б. </a:t>
                      </a:r>
                      <a:r>
                        <a:rPr lang="ru-RU" sz="1600" dirty="0" err="1">
                          <a:effectLst/>
                          <a:latin typeface="Calibri"/>
                          <a:ea typeface="Calibri"/>
                          <a:cs typeface="Times New Roman"/>
                        </a:rPr>
                        <a:t>Эльконина</a:t>
                      </a:r>
                      <a:r>
                        <a:rPr lang="ru-RU" sz="1600" dirty="0">
                          <a:effectLst/>
                          <a:latin typeface="Calibri"/>
                          <a:ea typeface="Calibri"/>
                          <a:cs typeface="Times New Roman"/>
                        </a:rPr>
                        <a:t>, В.В. Давыдова»</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2902971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Группа 4"/>
          <p:cNvGrpSpPr/>
          <p:nvPr/>
        </p:nvGrpSpPr>
        <p:grpSpPr>
          <a:xfrm>
            <a:off x="-14589" y="6113462"/>
            <a:ext cx="9158589" cy="744537"/>
            <a:chOff x="-14589" y="6113462"/>
            <a:chExt cx="9158589" cy="744537"/>
          </a:xfrm>
        </p:grpSpPr>
        <p:pic>
          <p:nvPicPr>
            <p:cNvPr id="6" name="Picture 4"/>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6113462"/>
              <a:ext cx="9144000" cy="744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a:spLocks noChangeArrowheads="1"/>
            </p:cNvSpPr>
            <p:nvPr/>
          </p:nvSpPr>
          <p:spPr bwMode="auto">
            <a:xfrm>
              <a:off x="-14589" y="6281737"/>
              <a:ext cx="914400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r>
                <a:rPr lang="ru-RU" sz="2100" b="1" dirty="0">
                  <a:solidFill>
                    <a:srgbClr val="4578B5"/>
                  </a:solidFill>
                  <a:latin typeface="Calibri" pitchFamily="34" charset="0"/>
                  <a:cs typeface="Arial" charset="0"/>
                </a:rPr>
                <a:t>Министерство образования и науки Республики Татарстан</a:t>
              </a:r>
            </a:p>
          </p:txBody>
        </p:sp>
      </p:grpSp>
      <p:sp>
        <p:nvSpPr>
          <p:cNvPr id="2" name="Заголовок 1"/>
          <p:cNvSpPr>
            <a:spLocks noGrp="1"/>
          </p:cNvSpPr>
          <p:nvPr>
            <p:ph type="title"/>
          </p:nvPr>
        </p:nvSpPr>
        <p:spPr/>
        <p:txBody>
          <a:bodyPr>
            <a:noAutofit/>
          </a:bodyPr>
          <a:lstStyle/>
          <a:p>
            <a:r>
              <a:rPr lang="ru-RU" sz="2800" b="1" dirty="0" smtClean="0">
                <a:solidFill>
                  <a:schemeClr val="accent4">
                    <a:lumMod val="75000"/>
                  </a:schemeClr>
                </a:solidFill>
                <a:effectLst>
                  <a:outerShdw blurRad="38100" dist="38100" dir="2700000" algn="tl">
                    <a:srgbClr val="000000">
                      <a:alpha val="43137"/>
                    </a:srgbClr>
                  </a:outerShdw>
                </a:effectLst>
              </a:rPr>
              <a:t>Внешняя (независимая) оценка уровня и качества освоения основной образовательной программы начального общего образования в РТ</a:t>
            </a:r>
            <a:endParaRPr lang="ru-RU" sz="2800" b="1" dirty="0">
              <a:solidFill>
                <a:schemeClr val="accent4">
                  <a:lumMod val="75000"/>
                </a:schemeClr>
              </a:solidFill>
              <a:effectLst>
                <a:outerShdw blurRad="38100" dist="38100" dir="2700000" algn="tl">
                  <a:srgbClr val="000000">
                    <a:alpha val="43137"/>
                  </a:srgbClr>
                </a:outerShdw>
              </a:effectLst>
            </a:endParaRPr>
          </a:p>
        </p:txBody>
      </p:sp>
      <p:sp>
        <p:nvSpPr>
          <p:cNvPr id="3" name="Объект 2"/>
          <p:cNvSpPr>
            <a:spLocks noGrp="1"/>
          </p:cNvSpPr>
          <p:nvPr>
            <p:ph sz="half" idx="1"/>
          </p:nvPr>
        </p:nvSpPr>
        <p:spPr/>
        <p:txBody>
          <a:bodyPr>
            <a:normAutofit/>
          </a:bodyPr>
          <a:lstStyle/>
          <a:p>
            <a:pPr marL="0" indent="0">
              <a:buNone/>
            </a:pPr>
            <a:r>
              <a:rPr lang="ru-RU" b="1" dirty="0" smtClean="0"/>
              <a:t>2011 год</a:t>
            </a:r>
          </a:p>
          <a:p>
            <a:pPr>
              <a:buFontTx/>
              <a:buChar char="-"/>
            </a:pPr>
            <a:r>
              <a:rPr lang="ru-RU" dirty="0" smtClean="0"/>
              <a:t>Русский язык</a:t>
            </a:r>
          </a:p>
          <a:p>
            <a:pPr>
              <a:buFontTx/>
              <a:buChar char="-"/>
            </a:pPr>
            <a:r>
              <a:rPr lang="ru-RU" dirty="0" smtClean="0"/>
              <a:t>Математика</a:t>
            </a:r>
          </a:p>
          <a:p>
            <a:pPr marL="0" indent="0">
              <a:buNone/>
            </a:pPr>
            <a:r>
              <a:rPr lang="ru-RU" b="1" dirty="0" smtClean="0"/>
              <a:t>2012 год</a:t>
            </a:r>
          </a:p>
          <a:p>
            <a:pPr>
              <a:buFontTx/>
              <a:buChar char="-"/>
            </a:pPr>
            <a:r>
              <a:rPr lang="ru-RU" dirty="0" smtClean="0"/>
              <a:t>Русский язык</a:t>
            </a:r>
          </a:p>
          <a:p>
            <a:pPr>
              <a:buFontTx/>
              <a:buChar char="-"/>
            </a:pPr>
            <a:r>
              <a:rPr lang="ru-RU" dirty="0" smtClean="0"/>
              <a:t>Математика</a:t>
            </a:r>
          </a:p>
          <a:p>
            <a:pPr>
              <a:buFontTx/>
              <a:buChar char="-"/>
            </a:pPr>
            <a:r>
              <a:rPr lang="ru-RU" dirty="0" smtClean="0"/>
              <a:t>Татарский язык</a:t>
            </a:r>
            <a:endParaRPr lang="ru-RU" dirty="0"/>
          </a:p>
        </p:txBody>
      </p:sp>
      <p:sp>
        <p:nvSpPr>
          <p:cNvPr id="4" name="Объект 3"/>
          <p:cNvSpPr>
            <a:spLocks noGrp="1"/>
          </p:cNvSpPr>
          <p:nvPr>
            <p:ph sz="half" idx="2"/>
          </p:nvPr>
        </p:nvSpPr>
        <p:spPr/>
        <p:txBody>
          <a:bodyPr>
            <a:normAutofit/>
          </a:bodyPr>
          <a:lstStyle/>
          <a:p>
            <a:pPr marL="0" indent="0">
              <a:buNone/>
            </a:pPr>
            <a:r>
              <a:rPr lang="ru-RU" b="1" dirty="0" smtClean="0"/>
              <a:t>2013 год, 2014 год</a:t>
            </a:r>
          </a:p>
          <a:p>
            <a:pPr>
              <a:buFontTx/>
              <a:buChar char="-"/>
            </a:pPr>
            <a:r>
              <a:rPr lang="ru-RU" dirty="0" smtClean="0"/>
              <a:t>Русский язык</a:t>
            </a:r>
          </a:p>
          <a:p>
            <a:pPr>
              <a:buFontTx/>
              <a:buChar char="-"/>
            </a:pPr>
            <a:r>
              <a:rPr lang="ru-RU" dirty="0" smtClean="0"/>
              <a:t>Математика</a:t>
            </a:r>
          </a:p>
          <a:p>
            <a:pPr>
              <a:buFontTx/>
              <a:buChar char="-"/>
            </a:pPr>
            <a:r>
              <a:rPr lang="ru-RU" dirty="0" smtClean="0"/>
              <a:t>Окружающий мир</a:t>
            </a:r>
          </a:p>
          <a:p>
            <a:pPr>
              <a:buFontTx/>
              <a:buChar char="-"/>
            </a:pPr>
            <a:r>
              <a:rPr lang="ru-RU" dirty="0" smtClean="0"/>
              <a:t>Татарский язык</a:t>
            </a:r>
          </a:p>
          <a:p>
            <a:pPr marL="0" indent="0">
              <a:buNone/>
            </a:pPr>
            <a:endParaRPr lang="ru-RU" dirty="0" smtClean="0"/>
          </a:p>
        </p:txBody>
      </p:sp>
    </p:spTree>
    <p:extLst>
      <p:ext uri="{BB962C8B-B14F-4D97-AF65-F5344CB8AC3E}">
        <p14:creationId xmlns:p14="http://schemas.microsoft.com/office/powerpoint/2010/main" val="5396711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14589" y="6113462"/>
            <a:ext cx="9158589" cy="744537"/>
            <a:chOff x="-14589" y="6113462"/>
            <a:chExt cx="9158589" cy="744537"/>
          </a:xfrm>
        </p:grpSpPr>
        <p:pic>
          <p:nvPicPr>
            <p:cNvPr id="7" name="Picture 4"/>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6113462"/>
              <a:ext cx="9144000" cy="744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a:spLocks noChangeArrowheads="1"/>
            </p:cNvSpPr>
            <p:nvPr/>
          </p:nvSpPr>
          <p:spPr bwMode="auto">
            <a:xfrm>
              <a:off x="-14589" y="6281737"/>
              <a:ext cx="914400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r>
                <a:rPr lang="ru-RU" sz="2100" b="1" dirty="0">
                  <a:solidFill>
                    <a:srgbClr val="4578B5"/>
                  </a:solidFill>
                  <a:latin typeface="Calibri" pitchFamily="34" charset="0"/>
                  <a:cs typeface="Arial" charset="0"/>
                </a:rPr>
                <a:t>Министерство образования и науки Республики Татарстан</a:t>
              </a:r>
            </a:p>
          </p:txBody>
        </p:sp>
      </p:grpSp>
      <p:sp>
        <p:nvSpPr>
          <p:cNvPr id="5" name="Заголовок 4"/>
          <p:cNvSpPr>
            <a:spLocks noGrp="1"/>
          </p:cNvSpPr>
          <p:nvPr>
            <p:ph type="title"/>
          </p:nvPr>
        </p:nvSpPr>
        <p:spPr/>
        <p:txBody>
          <a:bodyPr>
            <a:normAutofit fontScale="90000"/>
          </a:bodyPr>
          <a:lstStyle/>
          <a:p>
            <a:r>
              <a:rPr lang="ru-RU" b="1" dirty="0" smtClean="0">
                <a:solidFill>
                  <a:schemeClr val="accent4">
                    <a:lumMod val="75000"/>
                  </a:schemeClr>
                </a:solidFill>
                <a:effectLst>
                  <a:outerShdw blurRad="38100" dist="38100" dir="2700000" algn="tl">
                    <a:srgbClr val="000000">
                      <a:alpha val="43137"/>
                    </a:srgbClr>
                  </a:outerShdw>
                </a:effectLst>
              </a:rPr>
              <a:t>Контрольные измерительные материалы</a:t>
            </a:r>
            <a:endParaRPr lang="ru-RU" b="1" dirty="0">
              <a:solidFill>
                <a:schemeClr val="accent4">
                  <a:lumMod val="75000"/>
                </a:schemeClr>
              </a:solidFill>
              <a:effectLst>
                <a:outerShdw blurRad="38100" dist="38100" dir="2700000" algn="tl">
                  <a:srgbClr val="000000">
                    <a:alpha val="43137"/>
                  </a:srgbClr>
                </a:outerShdw>
              </a:effectLst>
            </a:endParaRPr>
          </a:p>
        </p:txBody>
      </p:sp>
      <p:sp>
        <p:nvSpPr>
          <p:cNvPr id="6" name="Объект 5"/>
          <p:cNvSpPr>
            <a:spLocks noGrp="1"/>
          </p:cNvSpPr>
          <p:nvPr>
            <p:ph idx="1"/>
          </p:nvPr>
        </p:nvSpPr>
        <p:spPr/>
        <p:txBody>
          <a:bodyPr>
            <a:normAutofit fontScale="92500" lnSpcReduction="10000"/>
          </a:bodyPr>
          <a:lstStyle/>
          <a:p>
            <a:pPr algn="just"/>
            <a:r>
              <a:rPr lang="ru-RU" dirty="0" smtClean="0"/>
              <a:t>Формирование банка заданий по учебным предметам ( с участием учителей начальных классов республики).</a:t>
            </a:r>
          </a:p>
          <a:p>
            <a:pPr algn="just"/>
            <a:r>
              <a:rPr lang="ru-RU" dirty="0" smtClean="0"/>
              <a:t>Разработка демонстрационных вариантов специалистами-</a:t>
            </a:r>
            <a:r>
              <a:rPr lang="ru-RU" dirty="0" err="1" smtClean="0"/>
              <a:t>тестологами</a:t>
            </a:r>
            <a:r>
              <a:rPr lang="ru-RU" dirty="0" smtClean="0"/>
              <a:t> ГБУ «РЦМКО».</a:t>
            </a:r>
          </a:p>
          <a:p>
            <a:pPr algn="just"/>
            <a:r>
              <a:rPr lang="ru-RU" dirty="0" smtClean="0"/>
              <a:t>Экспертиза демонстрационных вариантов учителями-предметниками, членами экспертной группы.</a:t>
            </a:r>
          </a:p>
          <a:p>
            <a:pPr algn="just"/>
            <a:r>
              <a:rPr lang="ru-RU" dirty="0" smtClean="0"/>
              <a:t>Разработка вариантов КИМ для проведения мониторинговых исследований.</a:t>
            </a:r>
            <a:endParaRPr lang="ru-RU" dirty="0"/>
          </a:p>
        </p:txBody>
      </p:sp>
    </p:spTree>
    <p:extLst>
      <p:ext uri="{BB962C8B-B14F-4D97-AF65-F5344CB8AC3E}">
        <p14:creationId xmlns:p14="http://schemas.microsoft.com/office/powerpoint/2010/main" val="30956617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Группа 4"/>
          <p:cNvGrpSpPr/>
          <p:nvPr/>
        </p:nvGrpSpPr>
        <p:grpSpPr>
          <a:xfrm>
            <a:off x="-14589" y="6113462"/>
            <a:ext cx="9158589" cy="744537"/>
            <a:chOff x="-14589" y="6113462"/>
            <a:chExt cx="9158589" cy="744537"/>
          </a:xfrm>
        </p:grpSpPr>
        <p:pic>
          <p:nvPicPr>
            <p:cNvPr id="6" name="Picture 4"/>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6113462"/>
              <a:ext cx="9144000" cy="744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a:spLocks noChangeArrowheads="1"/>
            </p:cNvSpPr>
            <p:nvPr/>
          </p:nvSpPr>
          <p:spPr bwMode="auto">
            <a:xfrm>
              <a:off x="-14589" y="6281737"/>
              <a:ext cx="914400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r>
                <a:rPr lang="ru-RU" sz="2100" b="1" dirty="0">
                  <a:solidFill>
                    <a:srgbClr val="4578B5"/>
                  </a:solidFill>
                  <a:latin typeface="Calibri" pitchFamily="34" charset="0"/>
                  <a:cs typeface="Arial" charset="0"/>
                </a:rPr>
                <a:t>Министерство образования и науки Республики Татарстан</a:t>
              </a:r>
            </a:p>
          </p:txBody>
        </p:sp>
      </p:grpSp>
      <p:sp>
        <p:nvSpPr>
          <p:cNvPr id="2" name="Заголовок 1"/>
          <p:cNvSpPr>
            <a:spLocks noGrp="1"/>
          </p:cNvSpPr>
          <p:nvPr>
            <p:ph type="title"/>
          </p:nvPr>
        </p:nvSpPr>
        <p:spPr>
          <a:xfrm>
            <a:off x="539552" y="764704"/>
            <a:ext cx="8229600" cy="1066800"/>
          </a:xfrm>
        </p:spPr>
        <p:txBody>
          <a:bodyPr>
            <a:normAutofit fontScale="90000"/>
          </a:bodyPr>
          <a:lstStyle/>
          <a:p>
            <a:r>
              <a:rPr lang="ru-RU" b="1" dirty="0" smtClean="0">
                <a:solidFill>
                  <a:schemeClr val="accent4">
                    <a:lumMod val="75000"/>
                  </a:schemeClr>
                </a:solidFill>
                <a:effectLst>
                  <a:outerShdw blurRad="38100" dist="38100" dir="2700000" algn="tl">
                    <a:srgbClr val="000000">
                      <a:alpha val="43137"/>
                    </a:srgbClr>
                  </a:outerShdw>
                </a:effectLst>
              </a:rPr>
              <a:t>Участие обучающихся 4 классов в мониторинговых исследованиях</a:t>
            </a:r>
            <a:endParaRPr lang="ru-RU" b="1" dirty="0">
              <a:solidFill>
                <a:schemeClr val="accent4">
                  <a:lumMod val="75000"/>
                </a:schemeClr>
              </a:solidFill>
              <a:effectLst>
                <a:outerShdw blurRad="38100" dist="38100" dir="2700000" algn="tl">
                  <a:srgbClr val="000000">
                    <a:alpha val="43137"/>
                  </a:srgbClr>
                </a:outerShdw>
              </a:effectLst>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577854427"/>
              </p:ext>
            </p:extLst>
          </p:nvPr>
        </p:nvGraphicFramePr>
        <p:xfrm>
          <a:off x="467544" y="1988840"/>
          <a:ext cx="8424936" cy="3312368"/>
        </p:xfrm>
        <a:graphic>
          <a:graphicData uri="http://schemas.openxmlformats.org/drawingml/2006/table">
            <a:tbl>
              <a:tblPr firstRow="1" firstCol="1" bandRow="1">
                <a:tableStyleId>{5C22544A-7EE6-4342-B048-85BDC9FD1C3A}</a:tableStyleId>
              </a:tblPr>
              <a:tblGrid>
                <a:gridCol w="2106234"/>
                <a:gridCol w="1998222"/>
                <a:gridCol w="2160240"/>
                <a:gridCol w="2160240"/>
              </a:tblGrid>
              <a:tr h="1563514">
                <a:tc>
                  <a:txBody>
                    <a:bodyPr/>
                    <a:lstStyle/>
                    <a:p>
                      <a:pPr>
                        <a:spcAft>
                          <a:spcPts val="0"/>
                        </a:spcAft>
                      </a:pPr>
                      <a:r>
                        <a:rPr lang="ru-RU" sz="1700" dirty="0">
                          <a:effectLst/>
                        </a:rPr>
                        <a:t>Учебный год</a:t>
                      </a:r>
                      <a:endParaRPr lang="ru-RU" sz="17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ru-RU" sz="1700" dirty="0">
                          <a:effectLst/>
                        </a:rPr>
                        <a:t>Всего учащихся</a:t>
                      </a:r>
                      <a:endParaRPr lang="ru-RU" sz="17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ru-RU" sz="1700" dirty="0">
                          <a:effectLst/>
                        </a:rPr>
                        <a:t>Приняли участие в </a:t>
                      </a:r>
                      <a:r>
                        <a:rPr lang="ru-RU" sz="1700" dirty="0" smtClean="0">
                          <a:effectLst/>
                        </a:rPr>
                        <a:t>тестировании</a:t>
                      </a:r>
                      <a:endParaRPr lang="ru-RU" sz="17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ru-RU" sz="1700" dirty="0">
                          <a:effectLst/>
                        </a:rPr>
                        <a:t>% от общего числа учащихся</a:t>
                      </a:r>
                      <a:endParaRPr lang="ru-RU" sz="17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2710">
                <a:tc>
                  <a:txBody>
                    <a:bodyPr/>
                    <a:lstStyle/>
                    <a:p>
                      <a:pPr>
                        <a:spcAft>
                          <a:spcPts val="0"/>
                        </a:spcAft>
                      </a:pPr>
                      <a:r>
                        <a:rPr lang="ru-RU" sz="2000" dirty="0">
                          <a:effectLst/>
                        </a:rPr>
                        <a:t>2010-2011</a:t>
                      </a:r>
                      <a:endParaRPr lang="ru-RU" sz="20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ru-RU" sz="2000">
                          <a:effectLst/>
                        </a:rPr>
                        <a:t>34703</a:t>
                      </a:r>
                      <a:endParaRPr lang="ru-RU" sz="20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ru-RU" sz="2000" dirty="0">
                          <a:effectLst/>
                        </a:rPr>
                        <a:t>31447</a:t>
                      </a:r>
                      <a:endParaRPr lang="ru-RU" sz="20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ru-RU" sz="2000" dirty="0">
                          <a:effectLst/>
                        </a:rPr>
                        <a:t>90,62</a:t>
                      </a:r>
                      <a:endParaRPr lang="ru-RU" sz="20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2048">
                <a:tc>
                  <a:txBody>
                    <a:bodyPr/>
                    <a:lstStyle/>
                    <a:p>
                      <a:pPr>
                        <a:spcAft>
                          <a:spcPts val="0"/>
                        </a:spcAft>
                      </a:pPr>
                      <a:r>
                        <a:rPr lang="ru-RU" sz="2000">
                          <a:effectLst/>
                        </a:rPr>
                        <a:t>2011-2012</a:t>
                      </a:r>
                      <a:endParaRPr lang="ru-RU" sz="20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ru-RU" sz="2000">
                          <a:effectLst/>
                        </a:rPr>
                        <a:t>34661</a:t>
                      </a:r>
                      <a:endParaRPr lang="ru-RU" sz="20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ru-RU" sz="2000" dirty="0">
                          <a:effectLst/>
                        </a:rPr>
                        <a:t>33592</a:t>
                      </a:r>
                      <a:endParaRPr lang="ru-RU" sz="20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ru-RU" sz="2000" dirty="0">
                          <a:effectLst/>
                        </a:rPr>
                        <a:t>96,9</a:t>
                      </a:r>
                      <a:endParaRPr lang="ru-RU" sz="20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2048">
                <a:tc>
                  <a:txBody>
                    <a:bodyPr/>
                    <a:lstStyle/>
                    <a:p>
                      <a:pPr>
                        <a:spcAft>
                          <a:spcPts val="0"/>
                        </a:spcAft>
                      </a:pPr>
                      <a:r>
                        <a:rPr lang="ru-RU" sz="2000" dirty="0" smtClean="0">
                          <a:effectLst/>
                          <a:latin typeface="Calibri"/>
                          <a:ea typeface="Calibri"/>
                          <a:cs typeface="Times New Roman"/>
                        </a:rPr>
                        <a:t>2012-2013</a:t>
                      </a:r>
                      <a:endParaRPr lang="ru-RU" sz="20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ru-RU" sz="2000" dirty="0" smtClean="0">
                          <a:effectLst/>
                          <a:latin typeface="Calibri"/>
                          <a:ea typeface="Calibri"/>
                          <a:cs typeface="Times New Roman"/>
                        </a:rPr>
                        <a:t>36643</a:t>
                      </a:r>
                      <a:endParaRPr lang="ru-RU" sz="20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ru-RU" sz="2000" dirty="0" smtClean="0">
                          <a:effectLst/>
                          <a:latin typeface="Calibri"/>
                          <a:ea typeface="Calibri"/>
                          <a:cs typeface="Times New Roman"/>
                        </a:rPr>
                        <a:t>34584</a:t>
                      </a:r>
                      <a:endParaRPr lang="ru-RU" sz="20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ru-RU" sz="2000" dirty="0" smtClean="0">
                          <a:effectLst/>
                          <a:latin typeface="Calibri"/>
                          <a:ea typeface="Calibri"/>
                          <a:cs typeface="Times New Roman"/>
                        </a:rPr>
                        <a:t>94,3</a:t>
                      </a:r>
                      <a:endParaRPr lang="ru-RU" sz="20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2048">
                <a:tc>
                  <a:txBody>
                    <a:bodyPr/>
                    <a:lstStyle/>
                    <a:p>
                      <a:pPr>
                        <a:spcAft>
                          <a:spcPts val="0"/>
                        </a:spcAft>
                      </a:pPr>
                      <a:r>
                        <a:rPr lang="ru-RU" sz="2000" dirty="0" smtClean="0">
                          <a:effectLst/>
                          <a:latin typeface="Calibri"/>
                          <a:ea typeface="Calibri"/>
                          <a:cs typeface="Times New Roman"/>
                        </a:rPr>
                        <a:t>2013-2014</a:t>
                      </a:r>
                      <a:endParaRPr lang="ru-RU" sz="20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ru-RU" sz="2000" dirty="0" smtClean="0">
                          <a:effectLst/>
                          <a:latin typeface="Calibri"/>
                          <a:ea typeface="Calibri"/>
                          <a:cs typeface="Times New Roman"/>
                        </a:rPr>
                        <a:t>36915</a:t>
                      </a:r>
                      <a:endParaRPr lang="ru-RU" sz="20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ru-RU" sz="2000" dirty="0" smtClean="0">
                          <a:effectLst/>
                          <a:latin typeface="Calibri"/>
                          <a:ea typeface="Calibri"/>
                          <a:cs typeface="Times New Roman"/>
                        </a:rPr>
                        <a:t>35882</a:t>
                      </a:r>
                      <a:endParaRPr lang="ru-RU" sz="20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ru-RU" sz="2000" dirty="0" smtClean="0">
                          <a:effectLst/>
                          <a:latin typeface="Calibri"/>
                          <a:ea typeface="Calibri"/>
                          <a:cs typeface="Times New Roman"/>
                        </a:rPr>
                        <a:t>97,3</a:t>
                      </a:r>
                      <a:endParaRPr lang="ru-RU" sz="20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5018646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14589" y="6113462"/>
            <a:ext cx="9158589" cy="744537"/>
            <a:chOff x="-14589" y="6113462"/>
            <a:chExt cx="9158589" cy="744537"/>
          </a:xfrm>
        </p:grpSpPr>
        <p:pic>
          <p:nvPicPr>
            <p:cNvPr id="5" name="Picture 4"/>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6113462"/>
              <a:ext cx="9144000" cy="744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a:spLocks noChangeArrowheads="1"/>
            </p:cNvSpPr>
            <p:nvPr/>
          </p:nvSpPr>
          <p:spPr bwMode="auto">
            <a:xfrm>
              <a:off x="-14589" y="6281737"/>
              <a:ext cx="914400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r>
                <a:rPr lang="ru-RU" sz="2100" b="1" dirty="0">
                  <a:solidFill>
                    <a:srgbClr val="4578B5"/>
                  </a:solidFill>
                  <a:latin typeface="Calibri" pitchFamily="34" charset="0"/>
                  <a:cs typeface="Arial" charset="0"/>
                </a:rPr>
                <a:t>Министерство образования и науки Республики Татарстан</a:t>
              </a:r>
            </a:p>
          </p:txBody>
        </p:sp>
      </p:grpSp>
      <p:sp>
        <p:nvSpPr>
          <p:cNvPr id="2" name="Заголовок 1"/>
          <p:cNvSpPr>
            <a:spLocks noGrp="1"/>
          </p:cNvSpPr>
          <p:nvPr>
            <p:ph type="title"/>
          </p:nvPr>
        </p:nvSpPr>
        <p:spPr>
          <a:xfrm>
            <a:off x="395536" y="692696"/>
            <a:ext cx="8291264" cy="864096"/>
          </a:xfrm>
        </p:spPr>
        <p:txBody>
          <a:bodyPr>
            <a:normAutofit fontScale="90000"/>
          </a:bodyPr>
          <a:lstStyle/>
          <a:p>
            <a:pPr algn="ctr"/>
            <a:r>
              <a:rPr lang="ru-RU" b="1" dirty="0" smtClean="0">
                <a:solidFill>
                  <a:schemeClr val="accent4">
                    <a:lumMod val="75000"/>
                  </a:schemeClr>
                </a:solidFill>
                <a:effectLst>
                  <a:outerShdw blurRad="38100" dist="38100" dir="2700000" algn="tl">
                    <a:srgbClr val="000000">
                      <a:alpha val="43137"/>
                    </a:srgbClr>
                  </a:outerShdw>
                </a:effectLst>
              </a:rPr>
              <a:t>Динамика основных показателей мониторинговых исследований</a:t>
            </a:r>
            <a:endParaRPr lang="ru-RU" b="1" dirty="0">
              <a:solidFill>
                <a:schemeClr val="accent4">
                  <a:lumMod val="75000"/>
                </a:schemeClr>
              </a:solidFill>
              <a:effectLst>
                <a:outerShdw blurRad="38100" dist="38100" dir="2700000" algn="tl">
                  <a:srgbClr val="000000">
                    <a:alpha val="43137"/>
                  </a:srgbClr>
                </a:outerShdw>
              </a:effectLst>
            </a:endParaRPr>
          </a:p>
        </p:txBody>
      </p:sp>
      <p:graphicFrame>
        <p:nvGraphicFramePr>
          <p:cNvPr id="6" name="Объект 5"/>
          <p:cNvGraphicFramePr>
            <a:graphicFrameLocks noGrp="1"/>
          </p:cNvGraphicFramePr>
          <p:nvPr>
            <p:ph idx="1"/>
            <p:extLst>
              <p:ext uri="{D42A27DB-BD31-4B8C-83A1-F6EECF244321}">
                <p14:modId xmlns:p14="http://schemas.microsoft.com/office/powerpoint/2010/main" val="2962018656"/>
              </p:ext>
            </p:extLst>
          </p:nvPr>
        </p:nvGraphicFramePr>
        <p:xfrm>
          <a:off x="323528" y="1887956"/>
          <a:ext cx="8280920" cy="4277349"/>
        </p:xfrm>
        <a:graphic>
          <a:graphicData uri="http://schemas.openxmlformats.org/drawingml/2006/table">
            <a:tbl>
              <a:tblPr firstRow="1" firstCol="1" bandRow="1">
                <a:tableStyleId>{5C22544A-7EE6-4342-B048-85BDC9FD1C3A}</a:tableStyleId>
              </a:tblPr>
              <a:tblGrid>
                <a:gridCol w="1189531"/>
                <a:gridCol w="880699"/>
                <a:gridCol w="856647"/>
                <a:gridCol w="856647"/>
                <a:gridCol w="928034"/>
                <a:gridCol w="928034"/>
                <a:gridCol w="856647"/>
                <a:gridCol w="856647"/>
                <a:gridCol w="928034"/>
              </a:tblGrid>
              <a:tr h="584445">
                <a:tc rowSpan="2">
                  <a:txBody>
                    <a:bodyPr/>
                    <a:lstStyle/>
                    <a:p>
                      <a:pPr>
                        <a:spcAft>
                          <a:spcPts val="0"/>
                        </a:spcAft>
                      </a:pPr>
                      <a:r>
                        <a:rPr lang="ru-RU" sz="1800" dirty="0" smtClean="0">
                          <a:effectLst/>
                        </a:rPr>
                        <a:t>Предмет </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4">
                  <a:txBody>
                    <a:bodyPr/>
                    <a:lstStyle/>
                    <a:p>
                      <a:pPr algn="ctr">
                        <a:spcAft>
                          <a:spcPts val="0"/>
                        </a:spcAft>
                      </a:pPr>
                      <a:r>
                        <a:rPr lang="ru-RU" sz="1800" dirty="0">
                          <a:effectLst/>
                        </a:rPr>
                        <a:t>Средний республиканский балл</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a:p>
                  </a:txBody>
                  <a:tcPr/>
                </a:tc>
                <a:tc hMerge="1">
                  <a:txBody>
                    <a:bodyPr/>
                    <a:lstStyle/>
                    <a:p>
                      <a:pPr algn="ctr">
                        <a:spcAft>
                          <a:spcPts val="0"/>
                        </a:spcAft>
                      </a:pP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spcAft>
                          <a:spcPts val="0"/>
                        </a:spcAft>
                      </a:pP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4">
                  <a:txBody>
                    <a:bodyPr/>
                    <a:lstStyle/>
                    <a:p>
                      <a:pPr algn="ctr">
                        <a:spcAft>
                          <a:spcPts val="0"/>
                        </a:spcAft>
                      </a:pPr>
                      <a:r>
                        <a:rPr lang="ru-RU" sz="1800" dirty="0">
                          <a:effectLst/>
                        </a:rPr>
                        <a:t>Средняя оценка</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a:p>
                  </a:txBody>
                  <a:tcPr/>
                </a:tc>
                <a:tc hMerge="1">
                  <a:txBody>
                    <a:bodyPr/>
                    <a:lstStyle/>
                    <a:p>
                      <a:pPr algn="ctr">
                        <a:spcAft>
                          <a:spcPts val="0"/>
                        </a:spcAft>
                      </a:pP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spcAft>
                          <a:spcPts val="0"/>
                        </a:spcAft>
                      </a:pP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99066">
                <a:tc vMerge="1">
                  <a:txBody>
                    <a:bodyPr/>
                    <a:lstStyle/>
                    <a:p>
                      <a:endParaRPr lang="ru-RU"/>
                    </a:p>
                  </a:txBody>
                  <a:tcPr/>
                </a:tc>
                <a:tc>
                  <a:txBody>
                    <a:bodyPr/>
                    <a:lstStyle/>
                    <a:p>
                      <a:pPr>
                        <a:spcAft>
                          <a:spcPts val="0"/>
                        </a:spcAft>
                      </a:pPr>
                      <a:r>
                        <a:rPr lang="ru-RU" sz="1800" dirty="0">
                          <a:effectLst/>
                        </a:rPr>
                        <a:t>2010-2011</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ru-RU" sz="1800" dirty="0">
                          <a:effectLst/>
                        </a:rPr>
                        <a:t>2011-2012</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ru-RU" sz="1800" dirty="0" smtClean="0">
                          <a:effectLst/>
                          <a:latin typeface="Times New Roman"/>
                          <a:ea typeface="Times New Roman"/>
                        </a:rPr>
                        <a:t>2012- 2013</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ru-RU" sz="1800" dirty="0" smtClean="0">
                          <a:effectLst/>
                          <a:latin typeface="Times New Roman"/>
                          <a:ea typeface="Times New Roman"/>
                        </a:rPr>
                        <a:t>2013- 2014</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ru-RU" sz="1800" dirty="0">
                          <a:effectLst/>
                        </a:rPr>
                        <a:t>2010-2011</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ru-RU" sz="1800" dirty="0">
                          <a:effectLst/>
                        </a:rPr>
                        <a:t>2011-2012</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ru-RU" sz="1800" dirty="0" smtClean="0">
                          <a:effectLst/>
                          <a:latin typeface="Times New Roman"/>
                          <a:ea typeface="Times New Roman"/>
                        </a:rPr>
                        <a:t>2012-</a:t>
                      </a:r>
                      <a:r>
                        <a:rPr lang="ru-RU" sz="1800" baseline="0" dirty="0" smtClean="0">
                          <a:effectLst/>
                          <a:latin typeface="Times New Roman"/>
                          <a:ea typeface="Times New Roman"/>
                        </a:rPr>
                        <a:t> 2013</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ru-RU" sz="1800" dirty="0" smtClean="0">
                          <a:effectLst/>
                          <a:latin typeface="Times New Roman"/>
                          <a:ea typeface="Times New Roman"/>
                        </a:rPr>
                        <a:t>2013-2014</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008173">
                <a:tc>
                  <a:txBody>
                    <a:bodyPr/>
                    <a:lstStyle/>
                    <a:p>
                      <a:pPr>
                        <a:spcAft>
                          <a:spcPts val="0"/>
                        </a:spcAft>
                      </a:pPr>
                      <a:r>
                        <a:rPr lang="ru-RU" sz="1800" dirty="0">
                          <a:effectLst/>
                        </a:rPr>
                        <a:t>Русский язык</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800" dirty="0">
                          <a:effectLst/>
                        </a:rPr>
                        <a:t>74,8</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800" dirty="0">
                          <a:effectLst/>
                        </a:rPr>
                        <a:t>77,7</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800" dirty="0" smtClean="0">
                          <a:effectLst/>
                          <a:latin typeface="Times New Roman"/>
                          <a:ea typeface="Times New Roman"/>
                        </a:rPr>
                        <a:t>81,5</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800" dirty="0" smtClean="0">
                          <a:effectLst/>
                          <a:latin typeface="Times New Roman"/>
                          <a:ea typeface="Times New Roman"/>
                        </a:rPr>
                        <a:t>85,08</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800">
                          <a:effectLst/>
                        </a:rPr>
                        <a:t>4,1</a:t>
                      </a:r>
                      <a:endParaRPr lang="ru-RU" sz="180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800" dirty="0">
                          <a:effectLst/>
                        </a:rPr>
                        <a:t>4,5</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800" dirty="0" smtClean="0">
                          <a:effectLst/>
                          <a:latin typeface="Times New Roman"/>
                          <a:ea typeface="Times New Roman"/>
                        </a:rPr>
                        <a:t>4,6</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800" dirty="0" smtClean="0">
                          <a:effectLst/>
                          <a:latin typeface="Times New Roman"/>
                          <a:ea typeface="Times New Roman"/>
                        </a:rPr>
                        <a:t>4,66</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117321">
                <a:tc>
                  <a:txBody>
                    <a:bodyPr/>
                    <a:lstStyle/>
                    <a:p>
                      <a:pPr>
                        <a:spcAft>
                          <a:spcPts val="0"/>
                        </a:spcAft>
                      </a:pPr>
                      <a:r>
                        <a:rPr lang="ru-RU" sz="1800" dirty="0">
                          <a:effectLst/>
                        </a:rPr>
                        <a:t>Математика</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800" dirty="0">
                          <a:effectLst/>
                        </a:rPr>
                        <a:t>67,1</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800" dirty="0">
                          <a:effectLst/>
                        </a:rPr>
                        <a:t>72,7</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800" dirty="0" smtClean="0">
                          <a:effectLst/>
                          <a:latin typeface="Times New Roman"/>
                          <a:ea typeface="Times New Roman"/>
                        </a:rPr>
                        <a:t>65,8</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800" dirty="0" smtClean="0">
                          <a:effectLst/>
                          <a:latin typeface="Times New Roman"/>
                          <a:ea typeface="Times New Roman"/>
                        </a:rPr>
                        <a:t>68,16</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800">
                          <a:effectLst/>
                        </a:rPr>
                        <a:t>3,8</a:t>
                      </a:r>
                      <a:endParaRPr lang="ru-RU" sz="180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800" dirty="0">
                          <a:effectLst/>
                        </a:rPr>
                        <a:t>4,3</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800" dirty="0" smtClean="0">
                          <a:effectLst/>
                          <a:latin typeface="Times New Roman"/>
                          <a:ea typeface="Times New Roman"/>
                        </a:rPr>
                        <a:t>4,3</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800" dirty="0" smtClean="0">
                          <a:effectLst/>
                          <a:latin typeface="Times New Roman"/>
                          <a:ea typeface="Times New Roman"/>
                        </a:rPr>
                        <a:t>4,36</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968344">
                <a:tc>
                  <a:txBody>
                    <a:bodyPr/>
                    <a:lstStyle/>
                    <a:p>
                      <a:pPr>
                        <a:spcAft>
                          <a:spcPts val="0"/>
                        </a:spcAft>
                      </a:pPr>
                      <a:r>
                        <a:rPr lang="ru-RU" sz="1800" dirty="0" smtClean="0">
                          <a:effectLst/>
                          <a:latin typeface="Times New Roman"/>
                          <a:ea typeface="Times New Roman"/>
                        </a:rPr>
                        <a:t>Окружающий мир</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800" dirty="0" smtClean="0">
                          <a:effectLst/>
                          <a:latin typeface="Times New Roman"/>
                          <a:ea typeface="Times New Roman"/>
                        </a:rPr>
                        <a:t>-</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800" dirty="0" smtClean="0">
                          <a:effectLst/>
                          <a:latin typeface="Times New Roman"/>
                          <a:ea typeface="Times New Roman"/>
                        </a:rPr>
                        <a:t>-</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800" dirty="0" smtClean="0">
                          <a:effectLst/>
                          <a:latin typeface="Times New Roman"/>
                          <a:ea typeface="Times New Roman"/>
                        </a:rPr>
                        <a:t>83,1</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800" dirty="0" smtClean="0">
                          <a:effectLst/>
                          <a:latin typeface="Times New Roman"/>
                          <a:ea typeface="Times New Roman"/>
                        </a:rPr>
                        <a:t>80,52</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800" dirty="0" smtClean="0">
                          <a:effectLst/>
                          <a:latin typeface="Times New Roman"/>
                          <a:ea typeface="Times New Roman"/>
                        </a:rPr>
                        <a:t>-</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800" dirty="0" smtClean="0">
                          <a:effectLst/>
                          <a:latin typeface="Times New Roman"/>
                          <a:ea typeface="Times New Roman"/>
                        </a:rPr>
                        <a:t>-</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800" dirty="0" smtClean="0">
                          <a:effectLst/>
                          <a:latin typeface="Times New Roman"/>
                          <a:ea typeface="Times New Roman"/>
                        </a:rPr>
                        <a:t>4,7</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800" dirty="0" smtClean="0">
                          <a:effectLst/>
                          <a:latin typeface="Times New Roman"/>
                          <a:ea typeface="Times New Roman"/>
                        </a:rPr>
                        <a:t>4,57</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8627965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14589" y="6113462"/>
            <a:ext cx="9158589" cy="744537"/>
            <a:chOff x="-14589" y="6113462"/>
            <a:chExt cx="9158589" cy="744537"/>
          </a:xfrm>
        </p:grpSpPr>
        <p:pic>
          <p:nvPicPr>
            <p:cNvPr id="5" name="Picture 4"/>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6113462"/>
              <a:ext cx="9144000" cy="744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a:spLocks noChangeArrowheads="1"/>
            </p:cNvSpPr>
            <p:nvPr/>
          </p:nvSpPr>
          <p:spPr bwMode="auto">
            <a:xfrm>
              <a:off x="-14589" y="6281737"/>
              <a:ext cx="914400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r>
                <a:rPr lang="ru-RU" sz="2100" b="1" dirty="0">
                  <a:solidFill>
                    <a:srgbClr val="4578B5"/>
                  </a:solidFill>
                  <a:latin typeface="Calibri" pitchFamily="34" charset="0"/>
                  <a:cs typeface="Arial" charset="0"/>
                </a:rPr>
                <a:t>Министерство образования и науки Республики Татарстан</a:t>
              </a:r>
            </a:p>
          </p:txBody>
        </p:sp>
      </p:grpSp>
      <p:sp>
        <p:nvSpPr>
          <p:cNvPr id="2" name="Заголовок 1"/>
          <p:cNvSpPr>
            <a:spLocks noGrp="1"/>
          </p:cNvSpPr>
          <p:nvPr>
            <p:ph type="title"/>
          </p:nvPr>
        </p:nvSpPr>
        <p:spPr>
          <a:xfrm>
            <a:off x="411779" y="476672"/>
            <a:ext cx="8291264" cy="864096"/>
          </a:xfrm>
        </p:spPr>
        <p:txBody>
          <a:bodyPr>
            <a:normAutofit fontScale="90000"/>
          </a:bodyPr>
          <a:lstStyle/>
          <a:p>
            <a:pPr algn="ctr"/>
            <a:r>
              <a:rPr lang="ru-RU" b="1" dirty="0" smtClean="0">
                <a:solidFill>
                  <a:schemeClr val="accent4">
                    <a:lumMod val="75000"/>
                  </a:schemeClr>
                </a:solidFill>
                <a:effectLst>
                  <a:outerShdw blurRad="38100" dist="38100" dir="2700000" algn="tl">
                    <a:srgbClr val="000000">
                      <a:alpha val="43137"/>
                    </a:srgbClr>
                  </a:outerShdw>
                </a:effectLst>
              </a:rPr>
              <a:t>Динамика основных показателей мониторинговых исследований</a:t>
            </a:r>
            <a:endParaRPr lang="ru-RU" b="1" dirty="0">
              <a:solidFill>
                <a:schemeClr val="accent4">
                  <a:lumMod val="75000"/>
                </a:schemeClr>
              </a:solidFill>
              <a:effectLst>
                <a:outerShdw blurRad="38100" dist="38100" dir="2700000" algn="tl">
                  <a:srgbClr val="000000">
                    <a:alpha val="43137"/>
                  </a:srgbClr>
                </a:outerShdw>
              </a:effectLst>
            </a:endParaRPr>
          </a:p>
        </p:txBody>
      </p:sp>
      <p:graphicFrame>
        <p:nvGraphicFramePr>
          <p:cNvPr id="6" name="Объект 5"/>
          <p:cNvGraphicFramePr>
            <a:graphicFrameLocks noGrp="1"/>
          </p:cNvGraphicFramePr>
          <p:nvPr>
            <p:ph idx="1"/>
            <p:extLst>
              <p:ext uri="{D42A27DB-BD31-4B8C-83A1-F6EECF244321}">
                <p14:modId xmlns:p14="http://schemas.microsoft.com/office/powerpoint/2010/main" val="1191168659"/>
              </p:ext>
            </p:extLst>
          </p:nvPr>
        </p:nvGraphicFramePr>
        <p:xfrm>
          <a:off x="251520" y="1601951"/>
          <a:ext cx="8352928" cy="4679786"/>
        </p:xfrm>
        <a:graphic>
          <a:graphicData uri="http://schemas.openxmlformats.org/drawingml/2006/table">
            <a:tbl>
              <a:tblPr firstRow="1" firstCol="1" bandRow="1">
                <a:tableStyleId>{5C22544A-7EE6-4342-B048-85BDC9FD1C3A}</a:tableStyleId>
              </a:tblPr>
              <a:tblGrid>
                <a:gridCol w="2304256"/>
                <a:gridCol w="720080"/>
                <a:gridCol w="792088"/>
                <a:gridCol w="720080"/>
                <a:gridCol w="792088"/>
                <a:gridCol w="720080"/>
                <a:gridCol w="720080"/>
                <a:gridCol w="792088"/>
                <a:gridCol w="792088"/>
              </a:tblGrid>
              <a:tr h="564986">
                <a:tc rowSpan="2">
                  <a:txBody>
                    <a:bodyPr/>
                    <a:lstStyle/>
                    <a:p>
                      <a:pPr>
                        <a:spcAft>
                          <a:spcPts val="0"/>
                        </a:spcAft>
                      </a:pPr>
                      <a:r>
                        <a:rPr lang="ru-RU" sz="1800" dirty="0" smtClean="0">
                          <a:effectLst/>
                        </a:rPr>
                        <a:t>Предмет </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4">
                  <a:txBody>
                    <a:bodyPr/>
                    <a:lstStyle/>
                    <a:p>
                      <a:pPr algn="ctr">
                        <a:spcAft>
                          <a:spcPts val="0"/>
                        </a:spcAft>
                      </a:pPr>
                      <a:r>
                        <a:rPr lang="ru-RU" sz="1800" dirty="0">
                          <a:effectLst/>
                        </a:rPr>
                        <a:t>Средний республиканский балл</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a:p>
                  </a:txBody>
                  <a:tcPr/>
                </a:tc>
                <a:tc hMerge="1">
                  <a:txBody>
                    <a:bodyPr/>
                    <a:lstStyle/>
                    <a:p>
                      <a:pPr algn="ctr">
                        <a:spcAft>
                          <a:spcPts val="0"/>
                        </a:spcAft>
                      </a:pP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spcAft>
                          <a:spcPts val="0"/>
                        </a:spcAft>
                      </a:pP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4">
                  <a:txBody>
                    <a:bodyPr/>
                    <a:lstStyle/>
                    <a:p>
                      <a:pPr algn="ctr">
                        <a:spcAft>
                          <a:spcPts val="0"/>
                        </a:spcAft>
                      </a:pPr>
                      <a:r>
                        <a:rPr lang="ru-RU" sz="1800" dirty="0">
                          <a:effectLst/>
                        </a:rPr>
                        <a:t>Средняя оценка</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a:p>
                  </a:txBody>
                  <a:tcPr/>
                </a:tc>
                <a:tc hMerge="1">
                  <a:txBody>
                    <a:bodyPr/>
                    <a:lstStyle/>
                    <a:p>
                      <a:pPr algn="ctr">
                        <a:spcAft>
                          <a:spcPts val="0"/>
                        </a:spcAft>
                      </a:pP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spcAft>
                          <a:spcPts val="0"/>
                        </a:spcAft>
                      </a:pP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2493">
                <a:tc vMerge="1">
                  <a:txBody>
                    <a:bodyPr/>
                    <a:lstStyle/>
                    <a:p>
                      <a:endParaRPr lang="ru-RU"/>
                    </a:p>
                  </a:txBody>
                  <a:tcPr/>
                </a:tc>
                <a:tc>
                  <a:txBody>
                    <a:bodyPr/>
                    <a:lstStyle/>
                    <a:p>
                      <a:pPr>
                        <a:spcAft>
                          <a:spcPts val="0"/>
                        </a:spcAft>
                      </a:pPr>
                      <a:r>
                        <a:rPr lang="ru-RU" sz="1800" dirty="0">
                          <a:effectLst/>
                        </a:rPr>
                        <a:t>2010-2011</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ru-RU" sz="1800" dirty="0">
                          <a:effectLst/>
                        </a:rPr>
                        <a:t>2011-2012</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ru-RU" sz="1800" dirty="0" smtClean="0">
                          <a:effectLst/>
                          <a:latin typeface="Times New Roman"/>
                          <a:ea typeface="Times New Roman"/>
                        </a:rPr>
                        <a:t>2012- 2013</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ru-RU" sz="1800" dirty="0" smtClean="0">
                          <a:effectLst/>
                          <a:latin typeface="Times New Roman"/>
                          <a:ea typeface="Times New Roman"/>
                        </a:rPr>
                        <a:t>2013-2014</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ru-RU" sz="1800" dirty="0">
                          <a:effectLst/>
                        </a:rPr>
                        <a:t>2010-2011</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ru-RU" sz="1800" dirty="0">
                          <a:effectLst/>
                        </a:rPr>
                        <a:t>2011-2012</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ru-RU" sz="1800" dirty="0" smtClean="0">
                          <a:effectLst/>
                          <a:latin typeface="Times New Roman"/>
                          <a:ea typeface="Times New Roman"/>
                        </a:rPr>
                        <a:t>2012- 2013</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ru-RU" sz="1800" dirty="0" smtClean="0">
                          <a:effectLst/>
                          <a:latin typeface="Times New Roman"/>
                          <a:ea typeface="Times New Roman"/>
                        </a:rPr>
                        <a:t>2013- 2014</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64986">
                <a:tc>
                  <a:txBody>
                    <a:bodyPr/>
                    <a:lstStyle/>
                    <a:p>
                      <a:pPr>
                        <a:spcAft>
                          <a:spcPts val="0"/>
                        </a:spcAft>
                      </a:pPr>
                      <a:r>
                        <a:rPr lang="ru-RU" sz="1800" dirty="0">
                          <a:effectLst/>
                        </a:rPr>
                        <a:t>Татарский язык в ОУ с родным (нерусским) языком обучения</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800" dirty="0">
                          <a:effectLst/>
                        </a:rPr>
                        <a:t>-</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800" dirty="0">
                          <a:effectLst/>
                        </a:rPr>
                        <a:t>79,5</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800" dirty="0" smtClean="0">
                          <a:effectLst/>
                          <a:latin typeface="Times New Roman"/>
                          <a:ea typeface="Times New Roman"/>
                        </a:rPr>
                        <a:t>79,2</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800" dirty="0" smtClean="0">
                          <a:effectLst/>
                          <a:latin typeface="Times New Roman"/>
                          <a:ea typeface="Times New Roman"/>
                        </a:rPr>
                        <a:t>85,1</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800" dirty="0">
                          <a:effectLst/>
                        </a:rPr>
                        <a:t>-</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800" dirty="0">
                          <a:effectLst/>
                        </a:rPr>
                        <a:t>4,6</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800" dirty="0" smtClean="0">
                          <a:effectLst/>
                          <a:latin typeface="Times New Roman"/>
                          <a:ea typeface="Times New Roman"/>
                        </a:rPr>
                        <a:t>4,6</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800" dirty="0" smtClean="0">
                          <a:effectLst/>
                          <a:latin typeface="Times New Roman"/>
                          <a:ea typeface="Times New Roman"/>
                        </a:rPr>
                        <a:t>4,63</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847479">
                <a:tc>
                  <a:txBody>
                    <a:bodyPr/>
                    <a:lstStyle/>
                    <a:p>
                      <a:pPr>
                        <a:spcAft>
                          <a:spcPts val="0"/>
                        </a:spcAft>
                      </a:pPr>
                      <a:r>
                        <a:rPr lang="ru-RU" sz="1800">
                          <a:effectLst/>
                        </a:rPr>
                        <a:t>Татарский язык в татарских группах ОУ с русским языком обучения</a:t>
                      </a:r>
                      <a:endParaRPr lang="ru-RU" sz="180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800">
                          <a:effectLst/>
                        </a:rPr>
                        <a:t>-</a:t>
                      </a:r>
                      <a:endParaRPr lang="ru-RU" sz="180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800" dirty="0">
                          <a:effectLst/>
                        </a:rPr>
                        <a:t>78,1</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800" dirty="0" smtClean="0">
                          <a:effectLst/>
                          <a:latin typeface="Times New Roman"/>
                          <a:ea typeface="Times New Roman"/>
                        </a:rPr>
                        <a:t>80,1</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800" dirty="0" smtClean="0">
                          <a:effectLst/>
                          <a:latin typeface="Times New Roman"/>
                          <a:ea typeface="Times New Roman"/>
                        </a:rPr>
                        <a:t>84,09</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800" dirty="0">
                          <a:effectLst/>
                        </a:rPr>
                        <a:t>-</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800" dirty="0">
                          <a:effectLst/>
                        </a:rPr>
                        <a:t>4,5</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800" dirty="0" smtClean="0">
                          <a:effectLst/>
                          <a:latin typeface="Times New Roman"/>
                          <a:ea typeface="Times New Roman"/>
                        </a:rPr>
                        <a:t>4,5</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800" dirty="0" smtClean="0">
                          <a:effectLst/>
                          <a:latin typeface="Times New Roman"/>
                          <a:ea typeface="Times New Roman"/>
                        </a:rPr>
                        <a:t>4,57</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021552">
                <a:tc>
                  <a:txBody>
                    <a:bodyPr/>
                    <a:lstStyle/>
                    <a:p>
                      <a:pPr>
                        <a:spcAft>
                          <a:spcPts val="0"/>
                        </a:spcAft>
                      </a:pPr>
                      <a:r>
                        <a:rPr lang="ru-RU" sz="1800">
                          <a:effectLst/>
                        </a:rPr>
                        <a:t>Татарский язык в русскоязычных группах в ОУ с русским языком обучения</a:t>
                      </a:r>
                      <a:endParaRPr lang="ru-RU" sz="180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800" dirty="0">
                          <a:effectLst/>
                        </a:rPr>
                        <a:t>-</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800" dirty="0">
                          <a:effectLst/>
                        </a:rPr>
                        <a:t>78,4</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800" dirty="0" smtClean="0">
                          <a:effectLst/>
                          <a:latin typeface="Times New Roman"/>
                          <a:ea typeface="Times New Roman"/>
                        </a:rPr>
                        <a:t>79,2</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800" dirty="0" smtClean="0">
                          <a:effectLst/>
                          <a:latin typeface="Times New Roman"/>
                          <a:ea typeface="Times New Roman"/>
                        </a:rPr>
                        <a:t>84,73</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800" dirty="0">
                          <a:effectLst/>
                        </a:rPr>
                        <a:t>-</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800" dirty="0">
                          <a:effectLst/>
                        </a:rPr>
                        <a:t>4,8</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800" dirty="0" smtClean="0">
                          <a:effectLst/>
                          <a:latin typeface="Times New Roman"/>
                          <a:ea typeface="Times New Roman"/>
                        </a:rPr>
                        <a:t>4,2</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800" dirty="0" smtClean="0">
                          <a:effectLst/>
                          <a:latin typeface="Times New Roman"/>
                          <a:ea typeface="Times New Roman"/>
                        </a:rPr>
                        <a:t>4,62</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6707218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Группа 7"/>
          <p:cNvGrpSpPr/>
          <p:nvPr/>
        </p:nvGrpSpPr>
        <p:grpSpPr>
          <a:xfrm>
            <a:off x="-14589" y="6113462"/>
            <a:ext cx="9158589" cy="744537"/>
            <a:chOff x="-14589" y="6113462"/>
            <a:chExt cx="9158589" cy="744537"/>
          </a:xfrm>
        </p:grpSpPr>
        <p:pic>
          <p:nvPicPr>
            <p:cNvPr id="9" name="Picture 4"/>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6113462"/>
              <a:ext cx="9144000" cy="744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a:spLocks noChangeArrowheads="1"/>
            </p:cNvSpPr>
            <p:nvPr/>
          </p:nvSpPr>
          <p:spPr bwMode="auto">
            <a:xfrm>
              <a:off x="-14589" y="6281737"/>
              <a:ext cx="914400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r>
                <a:rPr lang="ru-RU" sz="2100" b="1" dirty="0">
                  <a:solidFill>
                    <a:srgbClr val="4578B5"/>
                  </a:solidFill>
                  <a:latin typeface="Calibri" pitchFamily="34" charset="0"/>
                  <a:cs typeface="Arial" charset="0"/>
                </a:rPr>
                <a:t>Министерство образования и науки Республики Татарстан</a:t>
              </a:r>
            </a:p>
          </p:txBody>
        </p:sp>
      </p:grpSp>
      <p:sp>
        <p:nvSpPr>
          <p:cNvPr id="2" name="Заголовок 1"/>
          <p:cNvSpPr>
            <a:spLocks noGrp="1"/>
          </p:cNvSpPr>
          <p:nvPr>
            <p:ph type="title"/>
          </p:nvPr>
        </p:nvSpPr>
        <p:spPr>
          <a:xfrm>
            <a:off x="457200" y="116632"/>
            <a:ext cx="8229600" cy="1143000"/>
          </a:xfrm>
        </p:spPr>
        <p:txBody>
          <a:bodyPr>
            <a:normAutofit fontScale="90000"/>
          </a:bodyPr>
          <a:lstStyle/>
          <a:p>
            <a:r>
              <a:rPr lang="ru-RU" b="1" dirty="0" smtClean="0">
                <a:solidFill>
                  <a:schemeClr val="accent4">
                    <a:lumMod val="75000"/>
                  </a:schemeClr>
                </a:solidFill>
                <a:effectLst>
                  <a:outerShdw blurRad="38100" dist="38100" dir="2700000" algn="tl">
                    <a:srgbClr val="000000">
                      <a:alpha val="43137"/>
                    </a:srgbClr>
                  </a:outerShdw>
                </a:effectLst>
              </a:rPr>
              <a:t>Мониторинговые исследования по математике</a:t>
            </a:r>
            <a:endParaRPr lang="ru-RU" b="1" dirty="0">
              <a:solidFill>
                <a:schemeClr val="accent4">
                  <a:lumMod val="75000"/>
                </a:schemeClr>
              </a:solidFill>
              <a:effectLst>
                <a:outerShdw blurRad="38100" dist="38100" dir="2700000" algn="tl">
                  <a:srgbClr val="000000">
                    <a:alpha val="43137"/>
                  </a:srgbClr>
                </a:outerShdw>
              </a:effectLst>
            </a:endParaRPr>
          </a:p>
        </p:txBody>
      </p:sp>
      <p:sp>
        <p:nvSpPr>
          <p:cNvPr id="3" name="Объект 2"/>
          <p:cNvSpPr>
            <a:spLocks noGrp="1"/>
          </p:cNvSpPr>
          <p:nvPr>
            <p:ph idx="1"/>
          </p:nvPr>
        </p:nvSpPr>
        <p:spPr>
          <a:xfrm>
            <a:off x="457200" y="1340768"/>
            <a:ext cx="8229600" cy="4525963"/>
          </a:xfrm>
        </p:spPr>
        <p:txBody>
          <a:bodyPr>
            <a:normAutofit/>
          </a:bodyPr>
          <a:lstStyle/>
          <a:p>
            <a:r>
              <a:rPr lang="ru-RU" sz="2000" dirty="0" smtClean="0"/>
              <a:t>Цель </a:t>
            </a:r>
            <a:r>
              <a:rPr lang="ru-RU" sz="2000" dirty="0"/>
              <a:t>диагностической работы </a:t>
            </a:r>
            <a:r>
              <a:rPr lang="ru-RU" sz="2000" dirty="0" smtClean="0"/>
              <a:t>-  </a:t>
            </a:r>
            <a:r>
              <a:rPr lang="ru-RU" sz="2000" b="1" dirty="0"/>
              <a:t>проверка и оценка способности выпускников начальной школы применять полученные знания</a:t>
            </a:r>
            <a:r>
              <a:rPr lang="ru-RU" sz="2000" dirty="0"/>
              <a:t> </a:t>
            </a:r>
            <a:r>
              <a:rPr lang="ru-RU" sz="2000" b="1" dirty="0"/>
              <a:t>для решения разнообразных задач учебного и практического характера средствами</a:t>
            </a:r>
            <a:r>
              <a:rPr lang="ru-RU" sz="2000" dirty="0"/>
              <a:t> </a:t>
            </a:r>
            <a:r>
              <a:rPr lang="ru-RU" sz="2000" b="1" dirty="0"/>
              <a:t>математики. </a:t>
            </a:r>
            <a:endParaRPr lang="ru-RU" sz="2000" b="1" dirty="0" smtClean="0"/>
          </a:p>
          <a:p>
            <a:pPr marL="0" lvl="0" indent="0">
              <a:buNone/>
            </a:pPr>
            <a:r>
              <a:rPr lang="ru-RU" sz="2000" b="1" dirty="0"/>
              <a:t>Характеристика структуры и содержания работы</a:t>
            </a:r>
          </a:p>
          <a:p>
            <a:r>
              <a:rPr lang="ru-RU" sz="2000" b="1" dirty="0"/>
              <a:t>Общее количество заданий в работе</a:t>
            </a:r>
            <a:r>
              <a:rPr lang="ru-RU" sz="2000" dirty="0"/>
              <a:t> – 20.</a:t>
            </a:r>
          </a:p>
          <a:p>
            <a:r>
              <a:rPr lang="ru-RU" sz="2000" dirty="0"/>
              <a:t>В работу включены  задания двух уровней сложности – базового  и повышенного. </a:t>
            </a:r>
          </a:p>
          <a:p>
            <a:endParaRPr lang="ru-RU" sz="2000" b="1" dirty="0"/>
          </a:p>
          <a:p>
            <a:endParaRPr lang="ru-RU" sz="2000" dirty="0"/>
          </a:p>
        </p:txBody>
      </p:sp>
      <p:graphicFrame>
        <p:nvGraphicFramePr>
          <p:cNvPr id="6" name="Таблица 5"/>
          <p:cNvGraphicFramePr>
            <a:graphicFrameLocks noGrp="1"/>
          </p:cNvGraphicFramePr>
          <p:nvPr>
            <p:extLst>
              <p:ext uri="{D42A27DB-BD31-4B8C-83A1-F6EECF244321}">
                <p14:modId xmlns:p14="http://schemas.microsoft.com/office/powerpoint/2010/main" val="1412902415"/>
              </p:ext>
            </p:extLst>
          </p:nvPr>
        </p:nvGraphicFramePr>
        <p:xfrm>
          <a:off x="899592" y="4077072"/>
          <a:ext cx="7848873" cy="2016224"/>
        </p:xfrm>
        <a:graphic>
          <a:graphicData uri="http://schemas.openxmlformats.org/drawingml/2006/table">
            <a:tbl>
              <a:tblPr>
                <a:tableStyleId>{5C22544A-7EE6-4342-B048-85BDC9FD1C3A}</a:tableStyleId>
              </a:tblPr>
              <a:tblGrid>
                <a:gridCol w="2332788"/>
                <a:gridCol w="1591864"/>
                <a:gridCol w="3924221"/>
              </a:tblGrid>
              <a:tr h="576064">
                <a:tc>
                  <a:txBody>
                    <a:bodyPr/>
                    <a:lstStyle/>
                    <a:p>
                      <a:pPr algn="just">
                        <a:spcAft>
                          <a:spcPts val="0"/>
                        </a:spcAft>
                      </a:pPr>
                      <a:r>
                        <a:rPr lang="ru-RU" sz="1800" dirty="0">
                          <a:effectLst/>
                        </a:rPr>
                        <a:t>Уровень сложности</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0"/>
                        </a:spcAft>
                      </a:pPr>
                      <a:r>
                        <a:rPr lang="ru-RU" sz="1800">
                          <a:effectLst/>
                        </a:rPr>
                        <a:t>Число заданий</a:t>
                      </a:r>
                      <a:endParaRPr lang="ru-RU" sz="180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0"/>
                        </a:spcAft>
                      </a:pPr>
                      <a:r>
                        <a:rPr lang="ru-RU" sz="1800" dirty="0">
                          <a:effectLst/>
                        </a:rPr>
                        <a:t>Максимальный балл за выполнение заданий данного уровня сложности</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31156">
                <a:tc>
                  <a:txBody>
                    <a:bodyPr/>
                    <a:lstStyle/>
                    <a:p>
                      <a:pPr algn="just">
                        <a:spcAft>
                          <a:spcPts val="0"/>
                        </a:spcAft>
                      </a:pPr>
                      <a:r>
                        <a:rPr lang="ru-RU" sz="1800" dirty="0">
                          <a:effectLst/>
                        </a:rPr>
                        <a:t>Базовый</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800" dirty="0">
                          <a:effectLst/>
                        </a:rPr>
                        <a:t>13</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800" dirty="0">
                          <a:effectLst/>
                        </a:rPr>
                        <a:t>13</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31156">
                <a:tc>
                  <a:txBody>
                    <a:bodyPr/>
                    <a:lstStyle/>
                    <a:p>
                      <a:pPr algn="just">
                        <a:spcAft>
                          <a:spcPts val="0"/>
                        </a:spcAft>
                      </a:pPr>
                      <a:r>
                        <a:rPr lang="ru-RU" sz="1800" dirty="0">
                          <a:effectLst/>
                        </a:rPr>
                        <a:t>Повышенный </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800" dirty="0">
                          <a:effectLst/>
                        </a:rPr>
                        <a:t>7</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800" dirty="0">
                          <a:effectLst/>
                        </a:rPr>
                        <a:t>16</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7848">
                <a:tc>
                  <a:txBody>
                    <a:bodyPr/>
                    <a:lstStyle/>
                    <a:p>
                      <a:pPr algn="just">
                        <a:spcAft>
                          <a:spcPts val="0"/>
                        </a:spcAft>
                      </a:pPr>
                      <a:r>
                        <a:rPr lang="ru-RU" sz="1800" dirty="0">
                          <a:effectLst/>
                        </a:rPr>
                        <a:t>Итого:</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800" dirty="0">
                          <a:effectLst/>
                        </a:rPr>
                        <a:t>2</a:t>
                      </a:r>
                      <a:r>
                        <a:rPr lang="en-US" sz="1800" dirty="0">
                          <a:effectLst/>
                        </a:rPr>
                        <a:t>0</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1800" dirty="0">
                          <a:effectLst/>
                        </a:rPr>
                        <a:t>29</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7" name="Rectangle 2"/>
          <p:cNvSpPr>
            <a:spLocks noChangeArrowheads="1"/>
          </p:cNvSpPr>
          <p:nvPr/>
        </p:nvSpPr>
        <p:spPr bwMode="auto">
          <a:xfrm>
            <a:off x="2124075" y="348138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33335593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chemeClr val="accent4">
                    <a:lumMod val="75000"/>
                  </a:schemeClr>
                </a:solidFill>
                <a:effectLst>
                  <a:outerShdw blurRad="38100" dist="38100" dir="2700000" algn="tl">
                    <a:srgbClr val="000000">
                      <a:alpha val="43137"/>
                    </a:srgbClr>
                  </a:outerShdw>
                </a:effectLst>
              </a:rPr>
              <a:t>Используемые типы заданий</a:t>
            </a:r>
            <a:endParaRPr lang="ru-RU" b="1" dirty="0">
              <a:solidFill>
                <a:schemeClr val="accent4">
                  <a:lumMod val="75000"/>
                </a:schemeClr>
              </a:solidFill>
              <a:effectLst>
                <a:outerShdw blurRad="38100" dist="38100" dir="2700000" algn="tl">
                  <a:srgbClr val="000000">
                    <a:alpha val="43137"/>
                  </a:srgbClr>
                </a:outerShdw>
              </a:effectLst>
            </a:endParaRPr>
          </a:p>
        </p:txBody>
      </p:sp>
      <p:sp>
        <p:nvSpPr>
          <p:cNvPr id="3" name="Объект 2"/>
          <p:cNvSpPr>
            <a:spLocks noGrp="1"/>
          </p:cNvSpPr>
          <p:nvPr>
            <p:ph idx="1"/>
          </p:nvPr>
        </p:nvSpPr>
        <p:spPr/>
        <p:txBody>
          <a:bodyPr>
            <a:normAutofit fontScale="77500" lnSpcReduction="20000"/>
          </a:bodyPr>
          <a:lstStyle/>
          <a:p>
            <a:r>
              <a:rPr lang="ru-RU" dirty="0"/>
              <a:t>1) Задания с выбором одного ответа из четырех предложенных.</a:t>
            </a:r>
          </a:p>
          <a:p>
            <a:pPr marL="0" indent="0">
              <a:buNone/>
            </a:pPr>
            <a:r>
              <a:rPr lang="ru-RU" dirty="0"/>
              <a:t>К каждому подобному заданию даны четыре варианта ответа, только один из которых является верным. Задание считается выполненным, если ученик отметил номер правильного ответа. Задание признается невыполненным, если ученик отметил номер неправильного ответа, или отметил номера двух и более ответов, или вообще не отметил ни одного номера ответа.</a:t>
            </a:r>
          </a:p>
          <a:p>
            <a:r>
              <a:rPr lang="ru-RU" dirty="0"/>
              <a:t>2) Задания с кратким ответом.</a:t>
            </a:r>
          </a:p>
          <a:p>
            <a:pPr marL="0" indent="0">
              <a:buNone/>
            </a:pPr>
            <a:r>
              <a:rPr lang="ru-RU" dirty="0"/>
              <a:t>В заданиях с кратким ответом ответ дается в виде целого числа.</a:t>
            </a:r>
          </a:p>
          <a:p>
            <a:endParaRPr lang="ru-RU" dirty="0"/>
          </a:p>
        </p:txBody>
      </p:sp>
      <p:grpSp>
        <p:nvGrpSpPr>
          <p:cNvPr id="4" name="Группа 3"/>
          <p:cNvGrpSpPr/>
          <p:nvPr/>
        </p:nvGrpSpPr>
        <p:grpSpPr>
          <a:xfrm>
            <a:off x="-14589" y="6113462"/>
            <a:ext cx="9158589" cy="744537"/>
            <a:chOff x="-14589" y="6113462"/>
            <a:chExt cx="9158589" cy="744537"/>
          </a:xfrm>
        </p:grpSpPr>
        <p:pic>
          <p:nvPicPr>
            <p:cNvPr id="5" name="Picture 4"/>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6113462"/>
              <a:ext cx="9144000" cy="744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a:spLocks noChangeArrowheads="1"/>
            </p:cNvSpPr>
            <p:nvPr/>
          </p:nvSpPr>
          <p:spPr bwMode="auto">
            <a:xfrm>
              <a:off x="-14589" y="6281737"/>
              <a:ext cx="914400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r>
                <a:rPr lang="ru-RU" sz="2100" b="1" dirty="0">
                  <a:solidFill>
                    <a:srgbClr val="4578B5"/>
                  </a:solidFill>
                  <a:latin typeface="Calibri" pitchFamily="34" charset="0"/>
                  <a:cs typeface="Arial" charset="0"/>
                </a:rPr>
                <a:t>Министерство образования и науки Республики Татарстан</a:t>
              </a:r>
            </a:p>
          </p:txBody>
        </p:sp>
      </p:grpSp>
    </p:spTree>
    <p:extLst>
      <p:ext uri="{BB962C8B-B14F-4D97-AF65-F5344CB8AC3E}">
        <p14:creationId xmlns:p14="http://schemas.microsoft.com/office/powerpoint/2010/main" val="3473063003"/>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258</TotalTime>
  <Words>1326</Words>
  <Application>Microsoft Office PowerPoint</Application>
  <PresentationFormat>Экран (4:3)</PresentationFormat>
  <Paragraphs>341</Paragraphs>
  <Slides>24</Slides>
  <Notes>2</Notes>
  <HiddenSlides>0</HiddenSlides>
  <MMClips>0</MMClips>
  <ScaleCrop>false</ScaleCrop>
  <HeadingPairs>
    <vt:vector size="4" baseType="variant">
      <vt:variant>
        <vt:lpstr>Тема</vt:lpstr>
      </vt:variant>
      <vt:variant>
        <vt:i4>1</vt:i4>
      </vt:variant>
      <vt:variant>
        <vt:lpstr>Заголовки слайдов</vt:lpstr>
      </vt:variant>
      <vt:variant>
        <vt:i4>24</vt:i4>
      </vt:variant>
    </vt:vector>
  </HeadingPairs>
  <TitlesOfParts>
    <vt:vector size="25" baseType="lpstr">
      <vt:lpstr>Тема Office</vt:lpstr>
      <vt:lpstr>О проведении мониторинговых исследований обучающихся  4 классов</vt:lpstr>
      <vt:lpstr>Актуальность  оценки качества начального образования </vt:lpstr>
      <vt:lpstr>Внешняя (независимая) оценка уровня и качества освоения основной образовательной программы начального общего образования в РТ</vt:lpstr>
      <vt:lpstr>Контрольные измерительные материалы</vt:lpstr>
      <vt:lpstr>Участие обучающихся 4 классов в мониторинговых исследованиях</vt:lpstr>
      <vt:lpstr>Динамика основных показателей мониторинговых исследований</vt:lpstr>
      <vt:lpstr>Динамика основных показателей мониторинговых исследований</vt:lpstr>
      <vt:lpstr>Мониторинговые исследования по математике</vt:lpstr>
      <vt:lpstr>Используемые типы заданий</vt:lpstr>
      <vt:lpstr>Результат диагностической работы по математике </vt:lpstr>
      <vt:lpstr>Наиболее распространенные УМК по математике</vt:lpstr>
      <vt:lpstr>Качество знаний обучающихся по разным УМК</vt:lpstr>
      <vt:lpstr>Проблемы математического образования при переходе из начальной в основную школу</vt:lpstr>
      <vt:lpstr>Мониторинговые исследования по русскому языку</vt:lpstr>
      <vt:lpstr>Результаты выполнения диагностической работы по русскому языку</vt:lpstr>
      <vt:lpstr>Результативность в сравнении с качеством обученности</vt:lpstr>
      <vt:lpstr>Результативность обучения по разным УМК</vt:lpstr>
      <vt:lpstr>Качество знаний по разным УМК</vt:lpstr>
      <vt:lpstr>Мониторинговые исследования по предмету «Окружающий мир»</vt:lpstr>
      <vt:lpstr>Соотношение различных УМК в республике</vt:lpstr>
      <vt:lpstr>Результативность по различным УМК</vt:lpstr>
      <vt:lpstr>Мониторинговые исследования по предмету «Татарский язык»</vt:lpstr>
      <vt:lpstr>Результаты диагностической работы по татарскому языку</vt:lpstr>
      <vt:lpstr>УМК по предмету «Татарский язык»</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О проведении мониторинговых исследований обучающихся  4 классов</dc:title>
  <dc:creator>Вован</dc:creator>
  <cp:lastModifiedBy>ege2</cp:lastModifiedBy>
  <cp:revision>17</cp:revision>
  <dcterms:created xsi:type="dcterms:W3CDTF">2014-10-05T09:54:14Z</dcterms:created>
  <dcterms:modified xsi:type="dcterms:W3CDTF">2014-12-18T04:43:07Z</dcterms:modified>
</cp:coreProperties>
</file>